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7" r:id="rId3"/>
    <p:sldId id="296" r:id="rId4"/>
    <p:sldId id="293" r:id="rId5"/>
    <p:sldId id="317" r:id="rId6"/>
    <p:sldId id="316" r:id="rId7"/>
    <p:sldId id="315" r:id="rId8"/>
    <p:sldId id="314" r:id="rId9"/>
    <p:sldId id="321" r:id="rId10"/>
    <p:sldId id="320" r:id="rId11"/>
    <p:sldId id="348" r:id="rId12"/>
    <p:sldId id="349" r:id="rId13"/>
    <p:sldId id="350" r:id="rId14"/>
    <p:sldId id="257" r:id="rId15"/>
    <p:sldId id="274" r:id="rId16"/>
    <p:sldId id="334" r:id="rId17"/>
    <p:sldId id="269" r:id="rId18"/>
    <p:sldId id="340" r:id="rId19"/>
    <p:sldId id="341" r:id="rId20"/>
    <p:sldId id="342" r:id="rId21"/>
    <p:sldId id="298" r:id="rId22"/>
    <p:sldId id="351" r:id="rId23"/>
    <p:sldId id="353" r:id="rId24"/>
    <p:sldId id="347" r:id="rId25"/>
    <p:sldId id="354" r:id="rId26"/>
    <p:sldId id="355" r:id="rId27"/>
    <p:sldId id="352" r:id="rId28"/>
    <p:sldId id="287" r:id="rId29"/>
    <p:sldId id="301" r:id="rId30"/>
    <p:sldId id="324" r:id="rId31"/>
    <p:sldId id="289" r:id="rId32"/>
    <p:sldId id="313" r:id="rId33"/>
    <p:sldId id="290" r:id="rId34"/>
    <p:sldId id="292" r:id="rId35"/>
    <p:sldId id="307" r:id="rId36"/>
    <p:sldId id="308" r:id="rId37"/>
    <p:sldId id="309" r:id="rId38"/>
    <p:sldId id="306" r:id="rId39"/>
    <p:sldId id="330" r:id="rId40"/>
    <p:sldId id="358" r:id="rId41"/>
    <p:sldId id="356" r:id="rId42"/>
    <p:sldId id="359" r:id="rId43"/>
    <p:sldId id="365" r:id="rId44"/>
    <p:sldId id="286" r:id="rId45"/>
    <p:sldId id="331" r:id="rId46"/>
    <p:sldId id="366" r:id="rId47"/>
    <p:sldId id="368" r:id="rId48"/>
    <p:sldId id="369" r:id="rId49"/>
    <p:sldId id="279" r:id="rId50"/>
    <p:sldId id="370" r:id="rId51"/>
    <p:sldId id="371" r:id="rId52"/>
    <p:sldId id="332" r:id="rId53"/>
    <p:sldId id="375" r:id="rId54"/>
    <p:sldId id="374" r:id="rId55"/>
    <p:sldId id="373" r:id="rId56"/>
    <p:sldId id="376" r:id="rId5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D8525-F35B-41D9-993C-A93921AB59F1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A5948-FFC3-45CB-8132-49AFC459EF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740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D8525-F35B-41D9-993C-A93921AB59F1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A5948-FFC3-45CB-8132-49AFC459EF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185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D8525-F35B-41D9-993C-A93921AB59F1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A5948-FFC3-45CB-8132-49AFC459EF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161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901C7-C62F-498A-B4DC-60467680F5AC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2158-EBDA-4466-912F-D83038E4E8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8774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901C7-C62F-498A-B4DC-60467680F5AC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2158-EBDA-4466-912F-D83038E4E8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6320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901C7-C62F-498A-B4DC-60467680F5AC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2158-EBDA-4466-912F-D83038E4E8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3610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901C7-C62F-498A-B4DC-60467680F5AC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2158-EBDA-4466-912F-D83038E4E8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3665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901C7-C62F-498A-B4DC-60467680F5AC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2158-EBDA-4466-912F-D83038E4E8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9478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901C7-C62F-498A-B4DC-60467680F5AC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2158-EBDA-4466-912F-D83038E4E8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63325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901C7-C62F-498A-B4DC-60467680F5AC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2158-EBDA-4466-912F-D83038E4E8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12472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901C7-C62F-498A-B4DC-60467680F5AC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2158-EBDA-4466-912F-D83038E4E8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9493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D8525-F35B-41D9-993C-A93921AB59F1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A5948-FFC3-45CB-8132-49AFC459EF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530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901C7-C62F-498A-B4DC-60467680F5AC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2158-EBDA-4466-912F-D83038E4E8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53797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901C7-C62F-498A-B4DC-60467680F5AC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2158-EBDA-4466-912F-D83038E4E8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30066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901C7-C62F-498A-B4DC-60467680F5AC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72158-EBDA-4466-912F-D83038E4E8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6393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D8525-F35B-41D9-993C-A93921AB59F1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A5948-FFC3-45CB-8132-49AFC459EF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945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D8525-F35B-41D9-993C-A93921AB59F1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A5948-FFC3-45CB-8132-49AFC459EF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077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D8525-F35B-41D9-993C-A93921AB59F1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A5948-FFC3-45CB-8132-49AFC459EF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250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D8525-F35B-41D9-993C-A93921AB59F1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A5948-FFC3-45CB-8132-49AFC459EF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861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D8525-F35B-41D9-993C-A93921AB59F1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A5948-FFC3-45CB-8132-49AFC459EF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580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D8525-F35B-41D9-993C-A93921AB59F1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A5948-FFC3-45CB-8132-49AFC459EF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176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D8525-F35B-41D9-993C-A93921AB59F1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A5948-FFC3-45CB-8132-49AFC459EF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903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D8525-F35B-41D9-993C-A93921AB59F1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A5948-FFC3-45CB-8132-49AFC459EF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5356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901C7-C62F-498A-B4DC-60467680F5AC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72158-EBDA-4466-912F-D83038E4E8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8805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13614" y="147080"/>
            <a:ext cx="9789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</a:rPr>
              <a:t>Keramische materialen</a:t>
            </a:r>
          </a:p>
        </p:txBody>
      </p:sp>
      <p:sp>
        <p:nvSpPr>
          <p:cNvPr id="5" name="AutoShape 2" descr="Afbeeldingsresultaat voor aardewerk kopje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4" descr="Afbeeldingsresultaat voor aardewerk kopje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108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22_14[1]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9"/>
          <a:stretch/>
        </p:blipFill>
        <p:spPr bwMode="auto">
          <a:xfrm>
            <a:off x="3643901" y="1740118"/>
            <a:ext cx="5122412" cy="466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58" y="3912011"/>
            <a:ext cx="2782956" cy="2365513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377687" y="170458"/>
            <a:ext cx="85940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Diamant      C </a:t>
            </a:r>
            <a:r>
              <a:rPr lang="nl-NL" sz="2400" dirty="0"/>
              <a:t>(s)  </a:t>
            </a:r>
          </a:p>
          <a:p>
            <a:r>
              <a:rPr lang="nl-NL" sz="3200" dirty="0"/>
              <a:t>                                                                 atoomrooster</a:t>
            </a:r>
          </a:p>
          <a:p>
            <a:r>
              <a:rPr lang="nl-NL" sz="3200" dirty="0"/>
              <a:t>                                            </a:t>
            </a:r>
            <a:r>
              <a:rPr lang="nl-NL" sz="3200" dirty="0">
                <a:solidFill>
                  <a:srgbClr val="FF0000"/>
                </a:solidFill>
              </a:rPr>
              <a:t>zeer sterke atoombinding</a:t>
            </a:r>
          </a:p>
        </p:txBody>
      </p:sp>
    </p:spTree>
    <p:extLst>
      <p:ext uri="{BB962C8B-B14F-4D97-AF65-F5344CB8AC3E}">
        <p14:creationId xmlns:p14="http://schemas.microsoft.com/office/powerpoint/2010/main" val="265811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377687" y="2816565"/>
            <a:ext cx="8733183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</a:rPr>
              <a:t>hard</a:t>
            </a:r>
          </a:p>
          <a:p>
            <a:r>
              <a:rPr lang="nl-NL" sz="3200" dirty="0">
                <a:solidFill>
                  <a:srgbClr val="FF0000"/>
                </a:solidFill>
              </a:rPr>
              <a:t>hoog smeltpunt</a:t>
            </a:r>
          </a:p>
          <a:p>
            <a:endParaRPr lang="nl-NL" sz="3200" dirty="0">
              <a:solidFill>
                <a:srgbClr val="FF0000"/>
              </a:solidFill>
            </a:endParaRPr>
          </a:p>
          <a:p>
            <a:endParaRPr lang="nl-NL" sz="3200" dirty="0">
              <a:solidFill>
                <a:srgbClr val="FF0000"/>
              </a:solidFill>
            </a:endParaRPr>
          </a:p>
          <a:p>
            <a:endParaRPr lang="nl-NL" sz="3200" dirty="0">
              <a:solidFill>
                <a:srgbClr val="FF0000"/>
              </a:solidFill>
            </a:endParaRPr>
          </a:p>
          <a:p>
            <a:r>
              <a:rPr lang="nl-NL" sz="3200" dirty="0">
                <a:solidFill>
                  <a:srgbClr val="FF0000"/>
                </a:solidFill>
              </a:rPr>
              <a:t>   </a:t>
            </a:r>
          </a:p>
          <a:p>
            <a:endParaRPr lang="nl-NL" sz="3200" dirty="0">
              <a:solidFill>
                <a:srgbClr val="FF0000"/>
              </a:solidFill>
            </a:endParaRPr>
          </a:p>
          <a:p>
            <a:endParaRPr lang="nl-NL" sz="3200" dirty="0">
              <a:solidFill>
                <a:srgbClr val="FF0000"/>
              </a:solidFill>
            </a:endParaRPr>
          </a:p>
          <a:p>
            <a:endParaRPr lang="nl-NL" sz="3200" dirty="0">
              <a:solidFill>
                <a:srgbClr val="FF0000"/>
              </a:solidFill>
            </a:endParaRPr>
          </a:p>
          <a:p>
            <a:endParaRPr lang="nl-NL" sz="3800" dirty="0">
              <a:solidFill>
                <a:srgbClr val="FF0000"/>
              </a:solidFill>
            </a:endParaRPr>
          </a:p>
        </p:txBody>
      </p:sp>
      <p:pic>
        <p:nvPicPr>
          <p:cNvPr id="6" name="Picture 6" descr="22_14[1]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9"/>
          <a:stretch/>
        </p:blipFill>
        <p:spPr bwMode="auto">
          <a:xfrm>
            <a:off x="3643901" y="1740118"/>
            <a:ext cx="5122412" cy="466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58" y="3912011"/>
            <a:ext cx="2782956" cy="2365513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377687" y="170458"/>
            <a:ext cx="85940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Diamant      C </a:t>
            </a:r>
            <a:r>
              <a:rPr lang="nl-NL" sz="2400" dirty="0"/>
              <a:t>(s)  </a:t>
            </a:r>
          </a:p>
          <a:p>
            <a:r>
              <a:rPr lang="nl-NL" sz="3200" dirty="0"/>
              <a:t>                                                                 atoomrooster</a:t>
            </a:r>
          </a:p>
          <a:p>
            <a:r>
              <a:rPr lang="nl-NL" sz="3200" dirty="0"/>
              <a:t>                                            zeer sterke atoombinding</a:t>
            </a:r>
          </a:p>
        </p:txBody>
      </p:sp>
    </p:spTree>
    <p:extLst>
      <p:ext uri="{BB962C8B-B14F-4D97-AF65-F5344CB8AC3E}">
        <p14:creationId xmlns:p14="http://schemas.microsoft.com/office/powerpoint/2010/main" val="274510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377687" y="2816565"/>
            <a:ext cx="8733183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hard</a:t>
            </a:r>
          </a:p>
          <a:p>
            <a:r>
              <a:rPr lang="nl-NL" sz="3200" dirty="0"/>
              <a:t>hoog smeltpunt</a:t>
            </a:r>
          </a:p>
          <a:p>
            <a:endParaRPr lang="nl-NL" sz="3200" dirty="0">
              <a:solidFill>
                <a:srgbClr val="FF0000"/>
              </a:solidFill>
            </a:endParaRPr>
          </a:p>
          <a:p>
            <a:endParaRPr lang="nl-NL" sz="3200" dirty="0">
              <a:solidFill>
                <a:srgbClr val="FF0000"/>
              </a:solidFill>
            </a:endParaRPr>
          </a:p>
          <a:p>
            <a:endParaRPr lang="nl-NL" sz="3200" dirty="0">
              <a:solidFill>
                <a:srgbClr val="FF0000"/>
              </a:solidFill>
            </a:endParaRPr>
          </a:p>
          <a:p>
            <a:r>
              <a:rPr lang="nl-NL" sz="3200" dirty="0">
                <a:solidFill>
                  <a:srgbClr val="FF0000"/>
                </a:solidFill>
              </a:rPr>
              <a:t>   </a:t>
            </a:r>
          </a:p>
          <a:p>
            <a:endParaRPr lang="nl-NL" sz="3200" dirty="0">
              <a:solidFill>
                <a:srgbClr val="FF0000"/>
              </a:solidFill>
            </a:endParaRPr>
          </a:p>
          <a:p>
            <a:r>
              <a:rPr lang="nl-NL" sz="3200" dirty="0">
                <a:solidFill>
                  <a:srgbClr val="FF0000"/>
                </a:solidFill>
              </a:rPr>
              <a:t>macroniveau               </a:t>
            </a:r>
            <a:r>
              <a:rPr lang="nl-NL" sz="800" dirty="0">
                <a:solidFill>
                  <a:srgbClr val="FF0000"/>
                </a:solidFill>
              </a:rPr>
              <a:t>           </a:t>
            </a:r>
            <a:r>
              <a:rPr lang="nl-NL" sz="3200" dirty="0">
                <a:solidFill>
                  <a:srgbClr val="FF0000"/>
                </a:solidFill>
              </a:rPr>
              <a:t>                           microniveau</a:t>
            </a:r>
          </a:p>
          <a:p>
            <a:endParaRPr lang="nl-NL" sz="3200" dirty="0">
              <a:solidFill>
                <a:srgbClr val="FF0000"/>
              </a:solidFill>
            </a:endParaRPr>
          </a:p>
          <a:p>
            <a:endParaRPr lang="nl-NL" sz="3800" dirty="0">
              <a:solidFill>
                <a:srgbClr val="FF0000"/>
              </a:solidFill>
            </a:endParaRPr>
          </a:p>
        </p:txBody>
      </p:sp>
      <p:pic>
        <p:nvPicPr>
          <p:cNvPr id="6" name="Picture 6" descr="22_14[1]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9"/>
          <a:stretch/>
        </p:blipFill>
        <p:spPr bwMode="auto">
          <a:xfrm>
            <a:off x="3643901" y="1740118"/>
            <a:ext cx="5122412" cy="466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58" y="3912011"/>
            <a:ext cx="2782956" cy="2365513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377687" y="170458"/>
            <a:ext cx="85940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Diamant      C </a:t>
            </a:r>
            <a:r>
              <a:rPr lang="nl-NL" sz="2400" dirty="0"/>
              <a:t>(s)  </a:t>
            </a:r>
          </a:p>
          <a:p>
            <a:r>
              <a:rPr lang="nl-NL" sz="3200" dirty="0"/>
              <a:t>                                                                 atoomrooster</a:t>
            </a:r>
          </a:p>
          <a:p>
            <a:r>
              <a:rPr lang="nl-NL" sz="3200" dirty="0"/>
              <a:t>                                            zeer sterke atoombinding</a:t>
            </a:r>
          </a:p>
        </p:txBody>
      </p:sp>
    </p:spTree>
    <p:extLst>
      <p:ext uri="{BB962C8B-B14F-4D97-AF65-F5344CB8AC3E}">
        <p14:creationId xmlns:p14="http://schemas.microsoft.com/office/powerpoint/2010/main" val="14585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33" y="2964075"/>
            <a:ext cx="4336765" cy="3252573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334" y="2964076"/>
            <a:ext cx="3263370" cy="326337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85" b="8912"/>
          <a:stretch/>
        </p:blipFill>
        <p:spPr>
          <a:xfrm>
            <a:off x="1380982" y="321735"/>
            <a:ext cx="3742490" cy="250757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934" y="83816"/>
            <a:ext cx="2599266" cy="2599266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940343" y="6192433"/>
            <a:ext cx="7682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diamantboor                        diamantzaag</a:t>
            </a:r>
          </a:p>
        </p:txBody>
      </p:sp>
    </p:spTree>
    <p:extLst>
      <p:ext uri="{BB962C8B-B14F-4D97-AF65-F5344CB8AC3E}">
        <p14:creationId xmlns:p14="http://schemas.microsoft.com/office/powerpoint/2010/main" val="38795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498981" y="333142"/>
            <a:ext cx="64069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err="1">
                <a:solidFill>
                  <a:srgbClr val="FF0000"/>
                </a:solidFill>
              </a:rPr>
              <a:t>Widia</a:t>
            </a:r>
            <a:r>
              <a:rPr lang="nl-NL" sz="3200" dirty="0">
                <a:solidFill>
                  <a:srgbClr val="FF0000"/>
                </a:solidFill>
              </a:rPr>
              <a:t>, siliciumcarbide</a:t>
            </a:r>
          </a:p>
          <a:p>
            <a:endParaRPr lang="nl-NL" sz="3200" dirty="0">
              <a:solidFill>
                <a:srgbClr val="FF0000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AED4E87-C607-4883-A0FA-7631736689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65" t="21740" r="-3913" b="9261"/>
          <a:stretch/>
        </p:blipFill>
        <p:spPr>
          <a:xfrm flipH="1">
            <a:off x="5857461" y="915657"/>
            <a:ext cx="3008024" cy="264917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CDCEBB87-EF83-4CE3-A0E3-95F79911B8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586" y="3800210"/>
            <a:ext cx="2857899" cy="286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90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498981" y="333142"/>
            <a:ext cx="64069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err="1"/>
              <a:t>Widia</a:t>
            </a:r>
            <a:r>
              <a:rPr lang="nl-NL" sz="3200" dirty="0"/>
              <a:t>, siliciumcarbide        </a:t>
            </a:r>
            <a:r>
              <a:rPr lang="nl-NL" sz="3200" dirty="0" err="1">
                <a:solidFill>
                  <a:srgbClr val="FF0000"/>
                </a:solidFill>
              </a:rPr>
              <a:t>SiC</a:t>
            </a:r>
            <a:r>
              <a:rPr lang="nl-NL" sz="3200" dirty="0">
                <a:solidFill>
                  <a:srgbClr val="FF0000"/>
                </a:solidFill>
              </a:rPr>
              <a:t> </a:t>
            </a:r>
            <a:r>
              <a:rPr lang="nl-NL" sz="2400" dirty="0">
                <a:solidFill>
                  <a:srgbClr val="FF0000"/>
                </a:solidFill>
              </a:rPr>
              <a:t>(s)</a:t>
            </a:r>
          </a:p>
          <a:p>
            <a:endParaRPr lang="nl-NL" sz="3200" dirty="0">
              <a:solidFill>
                <a:srgbClr val="FF0000"/>
              </a:solidFill>
            </a:endParaRPr>
          </a:p>
          <a:p>
            <a:r>
              <a:rPr lang="nl-NL" sz="3200" dirty="0">
                <a:solidFill>
                  <a:srgbClr val="FF0000"/>
                </a:solidFill>
              </a:rPr>
              <a:t>atoomrooster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AED4E87-C607-4883-A0FA-7631736689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65" t="21740" r="-3913" b="9261"/>
          <a:stretch/>
        </p:blipFill>
        <p:spPr>
          <a:xfrm flipH="1">
            <a:off x="5857461" y="915657"/>
            <a:ext cx="3008024" cy="264917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CDCEBB87-EF83-4CE3-A0E3-95F79911B8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586" y="3800210"/>
            <a:ext cx="2857899" cy="286084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56EA0754-31AC-4DB1-8513-7E99D7FB8D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03" y="1662545"/>
            <a:ext cx="5294168" cy="53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90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>
            <a:extLst>
              <a:ext uri="{FF2B5EF4-FFF2-40B4-BE49-F238E27FC236}">
                <a16:creationId xmlns:a16="http://schemas.microsoft.com/office/drawing/2014/main" id="{3ABEC44D-D1A0-11C8-E420-747AD9B9CB7C}"/>
              </a:ext>
            </a:extLst>
          </p:cNvPr>
          <p:cNvSpPr txBox="1"/>
          <p:nvPr/>
        </p:nvSpPr>
        <p:spPr>
          <a:xfrm>
            <a:off x="498980" y="333142"/>
            <a:ext cx="84034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</a:rPr>
              <a:t>Kwarts, zand, siliciumdioxide</a:t>
            </a:r>
            <a:endParaRPr lang="nl-NL" sz="2400" dirty="0">
              <a:solidFill>
                <a:srgbClr val="FF0000"/>
              </a:solidFill>
            </a:endParaRPr>
          </a:p>
          <a:p>
            <a:endParaRPr lang="nl-NL" sz="3200" dirty="0">
              <a:solidFill>
                <a:srgbClr val="FF0000"/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4DAFC730-0AF0-4292-E7D0-315F082797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532" y="3588589"/>
            <a:ext cx="2228468" cy="3437306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F788B5B1-C917-7DE9-119A-3B17AE0F8D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709" y="3478646"/>
            <a:ext cx="2968292" cy="3547249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79420FCE-9BFE-4D0F-E6E0-E8910CD316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23"/>
          <a:stretch/>
        </p:blipFill>
        <p:spPr>
          <a:xfrm>
            <a:off x="6175709" y="1575845"/>
            <a:ext cx="3216621" cy="190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34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11FFB682-F485-0AFF-8594-8DD74A8C1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6166"/>
            <a:ext cx="5861509" cy="4058408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3ABEC44D-D1A0-11C8-E420-747AD9B9CB7C}"/>
              </a:ext>
            </a:extLst>
          </p:cNvPr>
          <p:cNvSpPr txBox="1"/>
          <p:nvPr/>
        </p:nvSpPr>
        <p:spPr>
          <a:xfrm>
            <a:off x="498980" y="333142"/>
            <a:ext cx="84034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Kwarts, zand, siliciumdioxide        </a:t>
            </a:r>
            <a:r>
              <a:rPr lang="nl-NL" sz="3200" dirty="0">
                <a:solidFill>
                  <a:srgbClr val="FF0000"/>
                </a:solidFill>
              </a:rPr>
              <a:t>SiO</a:t>
            </a:r>
            <a:r>
              <a:rPr lang="nl-NL" sz="3200" baseline="-25000" dirty="0">
                <a:solidFill>
                  <a:srgbClr val="FF0000"/>
                </a:solidFill>
              </a:rPr>
              <a:t>2</a:t>
            </a:r>
            <a:r>
              <a:rPr lang="nl-NL" sz="3200" dirty="0">
                <a:solidFill>
                  <a:srgbClr val="FF0000"/>
                </a:solidFill>
              </a:rPr>
              <a:t> </a:t>
            </a:r>
            <a:r>
              <a:rPr lang="nl-NL" sz="2400" dirty="0">
                <a:solidFill>
                  <a:srgbClr val="FF0000"/>
                </a:solidFill>
              </a:rPr>
              <a:t>(s)</a:t>
            </a:r>
          </a:p>
          <a:p>
            <a:endParaRPr lang="nl-NL" sz="3200" dirty="0">
              <a:solidFill>
                <a:srgbClr val="FF0000"/>
              </a:solidFill>
            </a:endParaRPr>
          </a:p>
          <a:p>
            <a:r>
              <a:rPr lang="nl-NL" sz="3200" dirty="0">
                <a:solidFill>
                  <a:srgbClr val="FF0000"/>
                </a:solidFill>
              </a:rPr>
              <a:t>atoomrooster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4DAFC730-0AF0-4292-E7D0-315F082797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532" y="3588589"/>
            <a:ext cx="2228468" cy="3437306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39E03E27-8E64-43D5-77B6-279A695662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709" y="3478646"/>
            <a:ext cx="2968292" cy="3547249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91F155BD-2561-A2A7-27BE-EE453388594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23"/>
          <a:stretch/>
        </p:blipFill>
        <p:spPr>
          <a:xfrm>
            <a:off x="6175709" y="1575845"/>
            <a:ext cx="3216621" cy="190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14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11FFB682-F485-0AFF-8594-8DD74A8C1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6166"/>
            <a:ext cx="5861509" cy="4058408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3ABEC44D-D1A0-11C8-E420-747AD9B9CB7C}"/>
              </a:ext>
            </a:extLst>
          </p:cNvPr>
          <p:cNvSpPr txBox="1"/>
          <p:nvPr/>
        </p:nvSpPr>
        <p:spPr>
          <a:xfrm>
            <a:off x="498980" y="333142"/>
            <a:ext cx="84034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Kwarts, zand, siliciumdioxide        </a:t>
            </a:r>
            <a:r>
              <a:rPr lang="nl-NL" sz="3200" dirty="0">
                <a:solidFill>
                  <a:srgbClr val="FF0000"/>
                </a:solidFill>
              </a:rPr>
              <a:t>SiO</a:t>
            </a:r>
            <a:r>
              <a:rPr lang="nl-NL" sz="3200" baseline="-25000" dirty="0">
                <a:solidFill>
                  <a:srgbClr val="FF0000"/>
                </a:solidFill>
              </a:rPr>
              <a:t>2</a:t>
            </a:r>
            <a:r>
              <a:rPr lang="nl-NL" sz="3200" dirty="0">
                <a:solidFill>
                  <a:srgbClr val="FF0000"/>
                </a:solidFill>
              </a:rPr>
              <a:t> </a:t>
            </a:r>
            <a:r>
              <a:rPr lang="nl-NL" sz="2400" dirty="0">
                <a:solidFill>
                  <a:srgbClr val="FF0000"/>
                </a:solidFill>
              </a:rPr>
              <a:t>(s)</a:t>
            </a:r>
          </a:p>
          <a:p>
            <a:endParaRPr lang="nl-NL" sz="3200" dirty="0">
              <a:solidFill>
                <a:srgbClr val="FF0000"/>
              </a:solidFill>
            </a:endParaRPr>
          </a:p>
          <a:p>
            <a:r>
              <a:rPr lang="nl-NL" sz="3200" dirty="0">
                <a:solidFill>
                  <a:srgbClr val="FF0000"/>
                </a:solidFill>
              </a:rPr>
              <a:t>atoomrooster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4DAFC730-0AF0-4292-E7D0-315F082797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532" y="3588589"/>
            <a:ext cx="2228468" cy="3437306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065FAB2F-1102-4701-1E2D-B64EF0E0B7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709" y="3478646"/>
            <a:ext cx="2968292" cy="3547249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580B56F9-31F8-AE92-F90D-9E7CBAD150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489" y="984828"/>
            <a:ext cx="2469312" cy="246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93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064E4FEF-6BBC-AAD8-78C8-776D1E8F14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5" t="4943" r="6153" b="4490"/>
          <a:stretch/>
        </p:blipFill>
        <p:spPr>
          <a:xfrm>
            <a:off x="5801592" y="2401454"/>
            <a:ext cx="3342408" cy="445654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1FFB682-F485-0AFF-8594-8DD74A8C12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6166"/>
            <a:ext cx="5861509" cy="4058408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3ABEC44D-D1A0-11C8-E420-747AD9B9CB7C}"/>
              </a:ext>
            </a:extLst>
          </p:cNvPr>
          <p:cNvSpPr txBox="1"/>
          <p:nvPr/>
        </p:nvSpPr>
        <p:spPr>
          <a:xfrm>
            <a:off x="498980" y="333142"/>
            <a:ext cx="84034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Kwarts, zand, siliciumdioxide        </a:t>
            </a:r>
            <a:r>
              <a:rPr lang="nl-NL" sz="3200" dirty="0">
                <a:solidFill>
                  <a:srgbClr val="FF0000"/>
                </a:solidFill>
              </a:rPr>
              <a:t>SiO</a:t>
            </a:r>
            <a:r>
              <a:rPr lang="nl-NL" sz="3200" baseline="-25000" dirty="0">
                <a:solidFill>
                  <a:srgbClr val="FF0000"/>
                </a:solidFill>
              </a:rPr>
              <a:t>2</a:t>
            </a:r>
            <a:r>
              <a:rPr lang="nl-NL" sz="3200" dirty="0">
                <a:solidFill>
                  <a:srgbClr val="FF0000"/>
                </a:solidFill>
              </a:rPr>
              <a:t> </a:t>
            </a:r>
            <a:r>
              <a:rPr lang="nl-NL" sz="2400" dirty="0">
                <a:solidFill>
                  <a:srgbClr val="FF0000"/>
                </a:solidFill>
              </a:rPr>
              <a:t>(s)</a:t>
            </a:r>
          </a:p>
          <a:p>
            <a:endParaRPr lang="nl-NL" sz="3200" dirty="0">
              <a:solidFill>
                <a:srgbClr val="FF0000"/>
              </a:solidFill>
            </a:endParaRPr>
          </a:p>
          <a:p>
            <a:r>
              <a:rPr lang="nl-NL" sz="3200" dirty="0">
                <a:solidFill>
                  <a:srgbClr val="FF0000"/>
                </a:solidFill>
              </a:rPr>
              <a:t>atoomrooster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719DED38-50CB-4C51-B0AD-5591C020B9B1}"/>
              </a:ext>
            </a:extLst>
          </p:cNvPr>
          <p:cNvSpPr txBox="1"/>
          <p:nvPr/>
        </p:nvSpPr>
        <p:spPr>
          <a:xfrm>
            <a:off x="3442696" y="6488668"/>
            <a:ext cx="2762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Geode met kwartskristallen</a:t>
            </a:r>
          </a:p>
        </p:txBody>
      </p:sp>
    </p:spTree>
    <p:extLst>
      <p:ext uri="{BB962C8B-B14F-4D97-AF65-F5344CB8AC3E}">
        <p14:creationId xmlns:p14="http://schemas.microsoft.com/office/powerpoint/2010/main" val="118681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13614" y="147080"/>
            <a:ext cx="9789719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Keramische materialen</a:t>
            </a:r>
          </a:p>
          <a:p>
            <a:endParaRPr lang="nl-NL" sz="3200" dirty="0"/>
          </a:p>
          <a:p>
            <a:endParaRPr lang="nl-NL" sz="3200" dirty="0"/>
          </a:p>
          <a:p>
            <a:endParaRPr lang="nl-NL" sz="3100" dirty="0"/>
          </a:p>
        </p:txBody>
      </p:sp>
      <p:sp>
        <p:nvSpPr>
          <p:cNvPr id="5" name="AutoShape 2" descr="Afbeeldingsresultaat voor aardewerk kopje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4" descr="Afbeeldingsresultaat voor aardewerk kopje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11"/>
          <a:stretch/>
        </p:blipFill>
        <p:spPr>
          <a:xfrm>
            <a:off x="0" y="731855"/>
            <a:ext cx="6564355" cy="139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18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B147A0CE-C868-4446-B072-CDD04D9CA958}"/>
              </a:ext>
            </a:extLst>
          </p:cNvPr>
          <p:cNvSpPr txBox="1"/>
          <p:nvPr/>
        </p:nvSpPr>
        <p:spPr>
          <a:xfrm>
            <a:off x="398536" y="212735"/>
            <a:ext cx="9789719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Keramische materialen:</a:t>
            </a:r>
          </a:p>
          <a:p>
            <a:endParaRPr lang="nl-NL" sz="800" b="1" dirty="0"/>
          </a:p>
          <a:p>
            <a:r>
              <a:rPr lang="nl-NL" sz="3100" dirty="0"/>
              <a:t>Keihard, niet vervormbaar, bros.</a:t>
            </a:r>
          </a:p>
          <a:p>
            <a:r>
              <a:rPr lang="nl-NL" sz="3100" dirty="0"/>
              <a:t>Niet brandbaar.</a:t>
            </a:r>
            <a:r>
              <a:rPr lang="nl-NL" sz="3100" dirty="0">
                <a:solidFill>
                  <a:srgbClr val="FF0000"/>
                </a:solidFill>
              </a:rPr>
              <a:t> </a:t>
            </a:r>
          </a:p>
          <a:p>
            <a:endParaRPr lang="nl-NL" sz="3100" dirty="0">
              <a:solidFill>
                <a:srgbClr val="FF0000"/>
              </a:solidFill>
            </a:endParaRPr>
          </a:p>
          <a:p>
            <a:r>
              <a:rPr lang="nl-NL" sz="3100" dirty="0">
                <a:solidFill>
                  <a:srgbClr val="FF0000"/>
                </a:solidFill>
              </a:rPr>
              <a:t>Atoomrooster of ionrooster.</a:t>
            </a:r>
          </a:p>
          <a:p>
            <a:endParaRPr lang="nl-NL" sz="3100" dirty="0"/>
          </a:p>
          <a:p>
            <a:endParaRPr lang="nl-NL" sz="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17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11E55893-C500-492B-A8D9-B3E769B37425}"/>
              </a:ext>
            </a:extLst>
          </p:cNvPr>
          <p:cNvSpPr txBox="1"/>
          <p:nvPr/>
        </p:nvSpPr>
        <p:spPr>
          <a:xfrm>
            <a:off x="500400" y="334800"/>
            <a:ext cx="88970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Natriumchloride</a:t>
            </a:r>
            <a:endParaRPr lang="nl-NL" sz="3200" dirty="0">
              <a:solidFill>
                <a:srgbClr val="FF0000"/>
              </a:solidFill>
            </a:endParaRPr>
          </a:p>
          <a:p>
            <a:r>
              <a:rPr lang="nl-NL" sz="3200" dirty="0">
                <a:solidFill>
                  <a:srgbClr val="FF0000"/>
                </a:solidFill>
              </a:rPr>
              <a:t>      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3CD15323-E589-4BAE-A699-635B3E335B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49" t="28272" r="8701" b="26315"/>
          <a:stretch/>
        </p:blipFill>
        <p:spPr>
          <a:xfrm>
            <a:off x="5000485" y="4073236"/>
            <a:ext cx="4222820" cy="229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2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11E55893-C500-492B-A8D9-B3E769B37425}"/>
              </a:ext>
            </a:extLst>
          </p:cNvPr>
          <p:cNvSpPr txBox="1"/>
          <p:nvPr/>
        </p:nvSpPr>
        <p:spPr>
          <a:xfrm>
            <a:off x="500400" y="334800"/>
            <a:ext cx="88970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Natriumchloride,</a:t>
            </a:r>
            <a:r>
              <a:rPr lang="nl-NL" sz="3200" dirty="0">
                <a:solidFill>
                  <a:srgbClr val="FF0000"/>
                </a:solidFill>
              </a:rPr>
              <a:t>  </a:t>
            </a:r>
            <a:r>
              <a:rPr lang="nl-NL" sz="3200" dirty="0" err="1">
                <a:solidFill>
                  <a:srgbClr val="FF0000"/>
                </a:solidFill>
              </a:rPr>
              <a:t>NaCl</a:t>
            </a:r>
            <a:r>
              <a:rPr lang="nl-NL" sz="3200" dirty="0">
                <a:solidFill>
                  <a:srgbClr val="FF0000"/>
                </a:solidFill>
              </a:rPr>
              <a:t> </a:t>
            </a:r>
            <a:r>
              <a:rPr lang="nl-NL" sz="2400" dirty="0">
                <a:solidFill>
                  <a:srgbClr val="FF0000"/>
                </a:solidFill>
              </a:rPr>
              <a:t>(s)</a:t>
            </a:r>
          </a:p>
          <a:p>
            <a:endParaRPr lang="nl-NL" sz="3200" dirty="0">
              <a:solidFill>
                <a:srgbClr val="FF0000"/>
              </a:solidFill>
            </a:endParaRPr>
          </a:p>
          <a:p>
            <a:r>
              <a:rPr lang="nl-NL" sz="3200" dirty="0">
                <a:solidFill>
                  <a:srgbClr val="FF0000"/>
                </a:solidFill>
              </a:rPr>
              <a:t>ionrooster                     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74" y="2428295"/>
            <a:ext cx="4071600" cy="3859876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6FF96DA3-57CD-436E-A11F-DF3D745BC8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49" t="28272" r="8701" b="26315"/>
          <a:stretch/>
        </p:blipFill>
        <p:spPr>
          <a:xfrm>
            <a:off x="5018958" y="3990108"/>
            <a:ext cx="4222820" cy="229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32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11E55893-C500-492B-A8D9-B3E769B37425}"/>
              </a:ext>
            </a:extLst>
          </p:cNvPr>
          <p:cNvSpPr txBox="1"/>
          <p:nvPr/>
        </p:nvSpPr>
        <p:spPr>
          <a:xfrm>
            <a:off x="500400" y="334800"/>
            <a:ext cx="88970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Natriumchloride,  </a:t>
            </a:r>
            <a:r>
              <a:rPr lang="nl-NL" sz="3200" dirty="0" err="1"/>
              <a:t>NaCl</a:t>
            </a:r>
            <a:r>
              <a:rPr lang="nl-NL" sz="3200" dirty="0"/>
              <a:t> </a:t>
            </a:r>
            <a:r>
              <a:rPr lang="nl-NL" sz="2400" dirty="0"/>
              <a:t>(s)</a:t>
            </a:r>
          </a:p>
          <a:p>
            <a:endParaRPr lang="nl-NL" sz="3200" dirty="0"/>
          </a:p>
          <a:p>
            <a:r>
              <a:rPr lang="nl-NL" sz="3200" dirty="0"/>
              <a:t>ionrooster                     </a:t>
            </a:r>
          </a:p>
          <a:p>
            <a:r>
              <a:rPr lang="nl-NL" sz="3200" dirty="0">
                <a:solidFill>
                  <a:srgbClr val="FF0000"/>
                </a:solidFill>
              </a:rPr>
              <a:t>zeer sterke ionbinding			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74" y="2428295"/>
            <a:ext cx="4071600" cy="3859876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6FF96DA3-57CD-436E-A11F-DF3D745BC8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49" t="28272" r="8701" b="26315"/>
          <a:stretch/>
        </p:blipFill>
        <p:spPr>
          <a:xfrm>
            <a:off x="5018958" y="3990108"/>
            <a:ext cx="4222820" cy="229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70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11E55893-C500-492B-A8D9-B3E769B37425}"/>
              </a:ext>
            </a:extLst>
          </p:cNvPr>
          <p:cNvSpPr txBox="1"/>
          <p:nvPr/>
        </p:nvSpPr>
        <p:spPr>
          <a:xfrm>
            <a:off x="500400" y="334800"/>
            <a:ext cx="889709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Natriumchloride,  </a:t>
            </a:r>
            <a:r>
              <a:rPr lang="nl-NL" sz="3200" dirty="0" err="1"/>
              <a:t>NaCl</a:t>
            </a:r>
            <a:r>
              <a:rPr lang="nl-NL" sz="3200" dirty="0"/>
              <a:t> </a:t>
            </a:r>
            <a:r>
              <a:rPr lang="nl-NL" sz="2400" dirty="0"/>
              <a:t>(s)</a:t>
            </a:r>
          </a:p>
          <a:p>
            <a:endParaRPr lang="nl-NL" sz="3200" dirty="0"/>
          </a:p>
          <a:p>
            <a:r>
              <a:rPr lang="nl-NL" sz="3200" dirty="0"/>
              <a:t>ionrooster                     </a:t>
            </a:r>
          </a:p>
          <a:p>
            <a:r>
              <a:rPr lang="nl-NL" sz="3200" dirty="0"/>
              <a:t>zeer sterke ionbinding</a:t>
            </a:r>
            <a:r>
              <a:rPr lang="nl-NL" sz="3200" dirty="0">
                <a:solidFill>
                  <a:srgbClr val="FF0000"/>
                </a:solidFill>
              </a:rPr>
              <a:t>			hard 					                   			niet vervormbaar</a:t>
            </a:r>
          </a:p>
          <a:p>
            <a:r>
              <a:rPr lang="nl-NL" sz="3200" dirty="0">
                <a:solidFill>
                  <a:srgbClr val="FF0000"/>
                </a:solidFill>
              </a:rPr>
              <a:t>					          bros  </a:t>
            </a:r>
          </a:p>
          <a:p>
            <a:endParaRPr lang="nl-NL" sz="3200" dirty="0">
              <a:solidFill>
                <a:srgbClr val="FF0000"/>
              </a:solidFill>
            </a:endParaRPr>
          </a:p>
          <a:p>
            <a:endParaRPr lang="nl-NL" sz="3200" dirty="0">
              <a:solidFill>
                <a:srgbClr val="FF0000"/>
              </a:solidFill>
            </a:endParaRPr>
          </a:p>
          <a:p>
            <a:endParaRPr lang="nl-NL" sz="3200" dirty="0">
              <a:solidFill>
                <a:srgbClr val="FF0000"/>
              </a:solidFill>
            </a:endParaRPr>
          </a:p>
          <a:p>
            <a:endParaRPr lang="nl-NL" sz="3200" dirty="0">
              <a:solidFill>
                <a:srgbClr val="FF0000"/>
              </a:solidFill>
            </a:endParaRPr>
          </a:p>
          <a:p>
            <a:endParaRPr lang="nl-NL" sz="3200" dirty="0">
              <a:solidFill>
                <a:srgbClr val="FF0000"/>
              </a:solidFill>
            </a:endParaRPr>
          </a:p>
          <a:p>
            <a:endParaRPr lang="nl-NL" sz="3200" dirty="0">
              <a:solidFill>
                <a:srgbClr val="FF0000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74" y="2428295"/>
            <a:ext cx="4071600" cy="3859876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6FF96DA3-57CD-436E-A11F-DF3D745BC8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49" t="28272" r="8701" b="26315"/>
          <a:stretch/>
        </p:blipFill>
        <p:spPr>
          <a:xfrm>
            <a:off x="5018958" y="3990108"/>
            <a:ext cx="4222820" cy="229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32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11E55893-C500-492B-A8D9-B3E769B37425}"/>
              </a:ext>
            </a:extLst>
          </p:cNvPr>
          <p:cNvSpPr txBox="1"/>
          <p:nvPr/>
        </p:nvSpPr>
        <p:spPr>
          <a:xfrm>
            <a:off x="500400" y="334800"/>
            <a:ext cx="8897092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Natriumchloride,  </a:t>
            </a:r>
            <a:r>
              <a:rPr lang="nl-NL" sz="3200" dirty="0" err="1"/>
              <a:t>NaCl</a:t>
            </a:r>
            <a:r>
              <a:rPr lang="nl-NL" sz="3200" dirty="0"/>
              <a:t> </a:t>
            </a:r>
            <a:r>
              <a:rPr lang="nl-NL" sz="2400" dirty="0"/>
              <a:t>(s)</a:t>
            </a:r>
          </a:p>
          <a:p>
            <a:endParaRPr lang="nl-NL" sz="3200" dirty="0"/>
          </a:p>
          <a:p>
            <a:r>
              <a:rPr lang="nl-NL" sz="3200" dirty="0"/>
              <a:t>ionrooster                     </a:t>
            </a:r>
          </a:p>
          <a:p>
            <a:r>
              <a:rPr lang="nl-NL" sz="3200" dirty="0"/>
              <a:t>zeer sterke ionbinding</a:t>
            </a:r>
            <a:r>
              <a:rPr lang="nl-NL" sz="3200" dirty="0">
                <a:solidFill>
                  <a:srgbClr val="FF0000"/>
                </a:solidFill>
              </a:rPr>
              <a:t>			</a:t>
            </a:r>
            <a:r>
              <a:rPr lang="nl-NL" sz="3200" dirty="0"/>
              <a:t>hard 					                   			niet vervormbaar</a:t>
            </a:r>
          </a:p>
          <a:p>
            <a:r>
              <a:rPr lang="nl-NL" sz="3200" dirty="0"/>
              <a:t>					          bros  </a:t>
            </a:r>
          </a:p>
          <a:p>
            <a:endParaRPr lang="nl-NL" sz="3200" dirty="0">
              <a:solidFill>
                <a:srgbClr val="FF0000"/>
              </a:solidFill>
            </a:endParaRPr>
          </a:p>
          <a:p>
            <a:endParaRPr lang="nl-NL" sz="3200" dirty="0">
              <a:solidFill>
                <a:srgbClr val="FF0000"/>
              </a:solidFill>
            </a:endParaRPr>
          </a:p>
          <a:p>
            <a:endParaRPr lang="nl-NL" sz="3200" dirty="0">
              <a:solidFill>
                <a:srgbClr val="FF0000"/>
              </a:solidFill>
            </a:endParaRPr>
          </a:p>
          <a:p>
            <a:endParaRPr lang="nl-NL" sz="3200" dirty="0">
              <a:solidFill>
                <a:srgbClr val="FF0000"/>
              </a:solidFill>
            </a:endParaRPr>
          </a:p>
          <a:p>
            <a:endParaRPr lang="nl-NL" sz="3200" dirty="0">
              <a:solidFill>
                <a:srgbClr val="FF0000"/>
              </a:solidFill>
            </a:endParaRPr>
          </a:p>
          <a:p>
            <a:endParaRPr lang="nl-NL" sz="3200" dirty="0">
              <a:solidFill>
                <a:srgbClr val="FF0000"/>
              </a:solidFill>
            </a:endParaRPr>
          </a:p>
          <a:p>
            <a:r>
              <a:rPr lang="nl-NL" sz="3200" dirty="0">
                <a:solidFill>
                  <a:srgbClr val="FF0000"/>
                </a:solidFill>
              </a:rPr>
              <a:t>microniveau                                     macroniveau               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74" y="2428295"/>
            <a:ext cx="4071600" cy="3859876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6FF96DA3-57CD-436E-A11F-DF3D745BC8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49" t="28272" r="8701" b="26315"/>
          <a:stretch/>
        </p:blipFill>
        <p:spPr>
          <a:xfrm>
            <a:off x="5018958" y="3990108"/>
            <a:ext cx="4222820" cy="229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01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11E55893-C500-492B-A8D9-B3E769B37425}"/>
              </a:ext>
            </a:extLst>
          </p:cNvPr>
          <p:cNvSpPr txBox="1"/>
          <p:nvPr/>
        </p:nvSpPr>
        <p:spPr>
          <a:xfrm>
            <a:off x="500400" y="334800"/>
            <a:ext cx="8897092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Natriumchloride,</a:t>
            </a:r>
            <a:r>
              <a:rPr lang="nl-NL" sz="3200" dirty="0">
                <a:solidFill>
                  <a:srgbClr val="FF0000"/>
                </a:solidFill>
              </a:rPr>
              <a:t>  </a:t>
            </a:r>
            <a:r>
              <a:rPr lang="nl-NL" sz="3200" dirty="0" err="1"/>
              <a:t>NaCl</a:t>
            </a:r>
            <a:r>
              <a:rPr lang="nl-NL" sz="3200" dirty="0"/>
              <a:t> </a:t>
            </a:r>
            <a:r>
              <a:rPr lang="nl-NL" sz="2400" dirty="0"/>
              <a:t>(s)</a:t>
            </a:r>
          </a:p>
          <a:p>
            <a:endParaRPr lang="nl-NL" sz="3200" dirty="0"/>
          </a:p>
          <a:p>
            <a:r>
              <a:rPr lang="nl-NL" sz="3200" dirty="0"/>
              <a:t>ionrooster                     </a:t>
            </a:r>
          </a:p>
          <a:p>
            <a:r>
              <a:rPr lang="nl-NL" sz="3200" dirty="0"/>
              <a:t>zeer sterke ionbinding			hard 					                   			niet vervormbaar</a:t>
            </a:r>
          </a:p>
          <a:p>
            <a:r>
              <a:rPr lang="nl-NL" sz="3200" dirty="0"/>
              <a:t>					          bros  </a:t>
            </a:r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  <a:p>
            <a:endParaRPr lang="nl-NL" sz="3200" dirty="0"/>
          </a:p>
          <a:p>
            <a:r>
              <a:rPr lang="nl-NL" sz="3200" dirty="0">
                <a:solidFill>
                  <a:srgbClr val="FF0000"/>
                </a:solidFill>
              </a:rPr>
              <a:t>microniveau                                     macroniveau </a:t>
            </a:r>
            <a:r>
              <a:rPr lang="nl-NL" sz="3200" dirty="0"/>
              <a:t>          </a:t>
            </a:r>
            <a:r>
              <a:rPr lang="nl-NL" sz="3200" dirty="0">
                <a:solidFill>
                  <a:srgbClr val="FF0000"/>
                </a:solidFill>
              </a:rPr>
              <a:t>    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74" y="2428295"/>
            <a:ext cx="4071600" cy="3859876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F999190F-11F4-43B9-9253-DCBE305874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037" y="3429000"/>
            <a:ext cx="2892515" cy="275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03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ep 6"/>
          <p:cNvGrpSpPr/>
          <p:nvPr/>
        </p:nvGrpSpPr>
        <p:grpSpPr>
          <a:xfrm>
            <a:off x="-2179177" y="-59821"/>
            <a:ext cx="11417181" cy="3503773"/>
            <a:chOff x="74339" y="0"/>
            <a:chExt cx="11417181" cy="3409772"/>
          </a:xfrm>
        </p:grpSpPr>
        <p:pic>
          <p:nvPicPr>
            <p:cNvPr id="3" name="Afbeelding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836" b="50280"/>
            <a:stretch/>
          </p:blipFill>
          <p:spPr>
            <a:xfrm>
              <a:off x="6284295" y="0"/>
              <a:ext cx="5207225" cy="3409772"/>
            </a:xfrm>
            <a:prstGeom prst="rect">
              <a:avLst/>
            </a:prstGeom>
          </p:spPr>
        </p:pic>
        <p:pic>
          <p:nvPicPr>
            <p:cNvPr id="6" name="Afbeelding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21" b="50280"/>
            <a:stretch/>
          </p:blipFill>
          <p:spPr>
            <a:xfrm>
              <a:off x="74339" y="0"/>
              <a:ext cx="6266640" cy="3409772"/>
            </a:xfrm>
            <a:prstGeom prst="rect">
              <a:avLst/>
            </a:prstGeom>
          </p:spPr>
        </p:pic>
      </p:grpSp>
      <p:grpSp>
        <p:nvGrpSpPr>
          <p:cNvPr id="8" name="Groep 7"/>
          <p:cNvGrpSpPr/>
          <p:nvPr/>
        </p:nvGrpSpPr>
        <p:grpSpPr>
          <a:xfrm>
            <a:off x="-111539" y="3414048"/>
            <a:ext cx="9417909" cy="3508044"/>
            <a:chOff x="74339" y="3346275"/>
            <a:chExt cx="9417909" cy="3439087"/>
          </a:xfrm>
        </p:grpSpPr>
        <p:pic>
          <p:nvPicPr>
            <p:cNvPr id="4" name="Afbeelding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69" b="49852"/>
            <a:stretch/>
          </p:blipFill>
          <p:spPr>
            <a:xfrm rot="10800000">
              <a:off x="6277134" y="3346275"/>
              <a:ext cx="3215114" cy="3439084"/>
            </a:xfrm>
            <a:prstGeom prst="rect">
              <a:avLst/>
            </a:prstGeom>
          </p:spPr>
        </p:pic>
        <p:pic>
          <p:nvPicPr>
            <p:cNvPr id="5" name="Afbeelding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6" b="50280"/>
            <a:stretch/>
          </p:blipFill>
          <p:spPr>
            <a:xfrm rot="10800000">
              <a:off x="74339" y="3375590"/>
              <a:ext cx="6275186" cy="34097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5392680"/>
      </p:ext>
    </p:extLst>
  </p:cSld>
  <p:clrMapOvr>
    <a:masterClrMapping/>
  </p:clrMapOvr>
  <p:transition spd="slow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>
            <a:extLst>
              <a:ext uri="{FF2B5EF4-FFF2-40B4-BE49-F238E27FC236}">
                <a16:creationId xmlns:a16="http://schemas.microsoft.com/office/drawing/2014/main" id="{B171AB48-C07B-4E34-B384-8C7BC87DBC60}"/>
              </a:ext>
            </a:extLst>
          </p:cNvPr>
          <p:cNvSpPr txBox="1"/>
          <p:nvPr/>
        </p:nvSpPr>
        <p:spPr>
          <a:xfrm>
            <a:off x="3962413" y="1692065"/>
            <a:ext cx="46475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/>
              <a:t>Afstoting gelijke</a:t>
            </a:r>
          </a:p>
          <a:p>
            <a:r>
              <a:rPr lang="nl-NL" sz="4800" dirty="0"/>
              <a:t>ladingen</a:t>
            </a:r>
          </a:p>
        </p:txBody>
      </p:sp>
      <p:grpSp>
        <p:nvGrpSpPr>
          <p:cNvPr id="7" name="Groep 6"/>
          <p:cNvGrpSpPr/>
          <p:nvPr/>
        </p:nvGrpSpPr>
        <p:grpSpPr>
          <a:xfrm>
            <a:off x="-2188413" y="-59822"/>
            <a:ext cx="11417181" cy="3503773"/>
            <a:chOff x="74339" y="0"/>
            <a:chExt cx="11417181" cy="3409772"/>
          </a:xfrm>
        </p:grpSpPr>
        <p:pic>
          <p:nvPicPr>
            <p:cNvPr id="3" name="Afbeelding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836" b="50280"/>
            <a:stretch/>
          </p:blipFill>
          <p:spPr>
            <a:xfrm>
              <a:off x="6284295" y="0"/>
              <a:ext cx="5207225" cy="3409772"/>
            </a:xfrm>
            <a:prstGeom prst="rect">
              <a:avLst/>
            </a:prstGeom>
          </p:spPr>
        </p:pic>
        <p:pic>
          <p:nvPicPr>
            <p:cNvPr id="6" name="Afbeelding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21" b="50280"/>
            <a:stretch/>
          </p:blipFill>
          <p:spPr>
            <a:xfrm>
              <a:off x="74339" y="0"/>
              <a:ext cx="6266640" cy="3409772"/>
            </a:xfrm>
            <a:prstGeom prst="rect">
              <a:avLst/>
            </a:prstGeom>
          </p:spPr>
        </p:pic>
      </p:grpSp>
      <p:grpSp>
        <p:nvGrpSpPr>
          <p:cNvPr id="8" name="Groep 7"/>
          <p:cNvGrpSpPr/>
          <p:nvPr/>
        </p:nvGrpSpPr>
        <p:grpSpPr>
          <a:xfrm>
            <a:off x="-111539" y="3414048"/>
            <a:ext cx="9417909" cy="3508044"/>
            <a:chOff x="74339" y="3346275"/>
            <a:chExt cx="9417909" cy="3439087"/>
          </a:xfrm>
        </p:grpSpPr>
        <p:pic>
          <p:nvPicPr>
            <p:cNvPr id="4" name="Afbeelding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69" b="49852"/>
            <a:stretch/>
          </p:blipFill>
          <p:spPr>
            <a:xfrm rot="10800000">
              <a:off x="6277134" y="3346275"/>
              <a:ext cx="3215114" cy="3439084"/>
            </a:xfrm>
            <a:prstGeom prst="rect">
              <a:avLst/>
            </a:prstGeom>
          </p:spPr>
        </p:pic>
        <p:pic>
          <p:nvPicPr>
            <p:cNvPr id="5" name="Afbeelding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6" b="50280"/>
            <a:stretch/>
          </p:blipFill>
          <p:spPr>
            <a:xfrm rot="10800000">
              <a:off x="74339" y="3375590"/>
              <a:ext cx="6275186" cy="3409772"/>
            </a:xfrm>
            <a:prstGeom prst="rect">
              <a:avLst/>
            </a:prstGeom>
          </p:spPr>
        </p:pic>
      </p:grpSp>
      <p:sp>
        <p:nvSpPr>
          <p:cNvPr id="10" name="PIJL-RECHTS 8">
            <a:extLst>
              <a:ext uri="{FF2B5EF4-FFF2-40B4-BE49-F238E27FC236}">
                <a16:creationId xmlns:a16="http://schemas.microsoft.com/office/drawing/2014/main" id="{9C1EF38A-C953-416D-8C38-2BD8215B0006}"/>
              </a:ext>
            </a:extLst>
          </p:cNvPr>
          <p:cNvSpPr/>
          <p:nvPr/>
        </p:nvSpPr>
        <p:spPr>
          <a:xfrm>
            <a:off x="172764" y="2345728"/>
            <a:ext cx="1786855" cy="79695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163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0.06024 2.22222E-6 C 0.08732 2.22222E-6 0.12083 -0.06898 0.12083 -0.125 L 0.12083 -0.25 " pathEditMode="relative" rAng="0" ptsTypes="AAAA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>
            <a:extLst>
              <a:ext uri="{FF2B5EF4-FFF2-40B4-BE49-F238E27FC236}">
                <a16:creationId xmlns:a16="http://schemas.microsoft.com/office/drawing/2014/main" id="{C5F77A1D-B100-482F-B8E3-98FE71EB5BBB}"/>
              </a:ext>
            </a:extLst>
          </p:cNvPr>
          <p:cNvSpPr txBox="1"/>
          <p:nvPr/>
        </p:nvSpPr>
        <p:spPr>
          <a:xfrm>
            <a:off x="3962413" y="1692065"/>
            <a:ext cx="4647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/>
              <a:t>Bros</a:t>
            </a:r>
          </a:p>
        </p:txBody>
      </p:sp>
      <p:grpSp>
        <p:nvGrpSpPr>
          <p:cNvPr id="7" name="Groep 6"/>
          <p:cNvGrpSpPr/>
          <p:nvPr/>
        </p:nvGrpSpPr>
        <p:grpSpPr>
          <a:xfrm>
            <a:off x="-2179177" y="-59821"/>
            <a:ext cx="11417181" cy="3503773"/>
            <a:chOff x="74339" y="0"/>
            <a:chExt cx="11417181" cy="3409772"/>
          </a:xfrm>
        </p:grpSpPr>
        <p:pic>
          <p:nvPicPr>
            <p:cNvPr id="3" name="Afbeelding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836" b="50280"/>
            <a:stretch/>
          </p:blipFill>
          <p:spPr>
            <a:xfrm>
              <a:off x="6284295" y="0"/>
              <a:ext cx="5207225" cy="3409772"/>
            </a:xfrm>
            <a:prstGeom prst="rect">
              <a:avLst/>
            </a:prstGeom>
          </p:spPr>
        </p:pic>
        <p:pic>
          <p:nvPicPr>
            <p:cNvPr id="6" name="Afbeelding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21" b="50280"/>
            <a:stretch/>
          </p:blipFill>
          <p:spPr>
            <a:xfrm>
              <a:off x="74339" y="0"/>
              <a:ext cx="6266640" cy="3409772"/>
            </a:xfrm>
            <a:prstGeom prst="rect">
              <a:avLst/>
            </a:prstGeom>
          </p:spPr>
        </p:pic>
      </p:grpSp>
      <p:grpSp>
        <p:nvGrpSpPr>
          <p:cNvPr id="8" name="Groep 7"/>
          <p:cNvGrpSpPr/>
          <p:nvPr/>
        </p:nvGrpSpPr>
        <p:grpSpPr>
          <a:xfrm>
            <a:off x="-111539" y="3414048"/>
            <a:ext cx="9417909" cy="3508044"/>
            <a:chOff x="74339" y="3346275"/>
            <a:chExt cx="9417909" cy="3439087"/>
          </a:xfrm>
        </p:grpSpPr>
        <p:pic>
          <p:nvPicPr>
            <p:cNvPr id="4" name="Afbeelding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69" b="49852"/>
            <a:stretch/>
          </p:blipFill>
          <p:spPr>
            <a:xfrm rot="10800000">
              <a:off x="6277134" y="3346275"/>
              <a:ext cx="3215114" cy="3439084"/>
            </a:xfrm>
            <a:prstGeom prst="rect">
              <a:avLst/>
            </a:prstGeom>
          </p:spPr>
        </p:pic>
        <p:pic>
          <p:nvPicPr>
            <p:cNvPr id="5" name="Afbeelding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6" b="50280"/>
            <a:stretch/>
          </p:blipFill>
          <p:spPr>
            <a:xfrm rot="10800000">
              <a:off x="74339" y="3375590"/>
              <a:ext cx="6275186" cy="3409772"/>
            </a:xfrm>
            <a:prstGeom prst="rect">
              <a:avLst/>
            </a:prstGeom>
          </p:spPr>
        </p:pic>
      </p:grpSp>
      <p:sp>
        <p:nvSpPr>
          <p:cNvPr id="10" name="PIJL-RECHTS 8">
            <a:extLst>
              <a:ext uri="{FF2B5EF4-FFF2-40B4-BE49-F238E27FC236}">
                <a16:creationId xmlns:a16="http://schemas.microsoft.com/office/drawing/2014/main" id="{C23C12C4-D1E5-49C9-A8B0-F4A8E4CFADFE}"/>
              </a:ext>
            </a:extLst>
          </p:cNvPr>
          <p:cNvSpPr/>
          <p:nvPr/>
        </p:nvSpPr>
        <p:spPr>
          <a:xfrm>
            <a:off x="172764" y="2345728"/>
            <a:ext cx="1786855" cy="79695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207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0023 L 0.05677 0.00023 C 0.08229 0.00023 0.11406 -0.06898 0.11406 -0.125 L 0.11406 -0.25 " pathEditMode="relative" rAng="0" ptsTypes="AAAA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94" y="-1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13614" y="147080"/>
            <a:ext cx="9789719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Keramische materialen</a:t>
            </a:r>
          </a:p>
          <a:p>
            <a:endParaRPr lang="nl-NL" sz="800" b="1" dirty="0"/>
          </a:p>
          <a:p>
            <a:endParaRPr lang="nl-NL" sz="800" dirty="0">
              <a:solidFill>
                <a:srgbClr val="FF0000"/>
              </a:solidFill>
            </a:endParaRPr>
          </a:p>
          <a:p>
            <a:endParaRPr lang="nl-NL" sz="3100" dirty="0"/>
          </a:p>
        </p:txBody>
      </p:sp>
      <p:sp>
        <p:nvSpPr>
          <p:cNvPr id="5" name="AutoShape 2" descr="Afbeeldingsresultaat voor aardewerk kopje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4" descr="Afbeeldingsresultaat voor aardewerk kopje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99982" y="1529464"/>
            <a:ext cx="1929468" cy="1421969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37025217-D907-4D14-89AC-1A9C32AE76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257" y="3093236"/>
            <a:ext cx="3764764" cy="3764764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F579B5C5-74D3-416D-AE07-A2874807E6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11"/>
          <a:stretch/>
        </p:blipFill>
        <p:spPr>
          <a:xfrm>
            <a:off x="0" y="731855"/>
            <a:ext cx="6564355" cy="139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87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"/>
          <a:stretch/>
        </p:blipFill>
        <p:spPr>
          <a:xfrm>
            <a:off x="1476462" y="404288"/>
            <a:ext cx="7623985" cy="49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40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"/>
          <a:stretch/>
        </p:blipFill>
        <p:spPr>
          <a:xfrm>
            <a:off x="1476462" y="404288"/>
            <a:ext cx="7623985" cy="4998222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2197916" y="5402510"/>
            <a:ext cx="50753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>
                <a:solidFill>
                  <a:srgbClr val="FF0000"/>
                </a:solidFill>
              </a:rPr>
              <a:t>Zirkonium(IV)oxide keihard</a:t>
            </a:r>
          </a:p>
        </p:txBody>
      </p:sp>
    </p:spTree>
    <p:extLst>
      <p:ext uri="{BB962C8B-B14F-4D97-AF65-F5344CB8AC3E}">
        <p14:creationId xmlns:p14="http://schemas.microsoft.com/office/powerpoint/2010/main" val="371636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4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202" y="1"/>
            <a:ext cx="92486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6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202" y="1"/>
            <a:ext cx="9248689" cy="6858000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1971412" y="4202884"/>
            <a:ext cx="80534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</a:rPr>
              <a:t>implantaat</a:t>
            </a:r>
            <a:endParaRPr lang="nl-NL" sz="2000" dirty="0">
              <a:solidFill>
                <a:srgbClr val="FF0000"/>
              </a:solidFill>
            </a:endParaRPr>
          </a:p>
        </p:txBody>
      </p:sp>
      <p:sp>
        <p:nvSpPr>
          <p:cNvPr id="4" name="PIJL-RECHTS 3"/>
          <p:cNvSpPr/>
          <p:nvPr/>
        </p:nvSpPr>
        <p:spPr>
          <a:xfrm rot="7362037">
            <a:off x="2709780" y="3978770"/>
            <a:ext cx="739563" cy="161308"/>
          </a:xfrm>
          <a:prstGeom prst="rightArrow">
            <a:avLst>
              <a:gd name="adj1" fmla="val 50000"/>
              <a:gd name="adj2" fmla="val 1015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497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202" y="1"/>
            <a:ext cx="9248689" cy="6858000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1971412" y="4202884"/>
            <a:ext cx="80534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/>
              <a:t>implantaat                     </a:t>
            </a:r>
            <a:r>
              <a:rPr lang="nl-NL" sz="3200" dirty="0">
                <a:solidFill>
                  <a:srgbClr val="FF0000"/>
                </a:solidFill>
              </a:rPr>
              <a:t>tandglazuur</a:t>
            </a:r>
          </a:p>
        </p:txBody>
      </p:sp>
      <p:sp>
        <p:nvSpPr>
          <p:cNvPr id="4" name="PIJL-RECHTS 3"/>
          <p:cNvSpPr/>
          <p:nvPr/>
        </p:nvSpPr>
        <p:spPr>
          <a:xfrm rot="7362037">
            <a:off x="2709780" y="3978770"/>
            <a:ext cx="739563" cy="161308"/>
          </a:xfrm>
          <a:prstGeom prst="rightArrow">
            <a:avLst>
              <a:gd name="adj1" fmla="val 50000"/>
              <a:gd name="adj2" fmla="val 1015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PIJL-RECHTS 4"/>
          <p:cNvSpPr/>
          <p:nvPr/>
        </p:nvSpPr>
        <p:spPr>
          <a:xfrm rot="3691743">
            <a:off x="5875595" y="4017128"/>
            <a:ext cx="694054" cy="153461"/>
          </a:xfrm>
          <a:prstGeom prst="rightArrow">
            <a:avLst>
              <a:gd name="adj1" fmla="val 50000"/>
              <a:gd name="adj2" fmla="val 1015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564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202" y="1"/>
            <a:ext cx="9248689" cy="6858000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1971412" y="4202884"/>
            <a:ext cx="80534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/>
              <a:t>implantaat                     tandglazuur</a:t>
            </a:r>
          </a:p>
          <a:p>
            <a:r>
              <a:rPr lang="nl-NL" sz="3200" dirty="0">
                <a:solidFill>
                  <a:srgbClr val="FF0000"/>
                </a:solidFill>
              </a:rPr>
              <a:t>ZrO</a:t>
            </a:r>
            <a:r>
              <a:rPr lang="nl-NL" sz="3200" baseline="-25000" dirty="0">
                <a:solidFill>
                  <a:srgbClr val="FF0000"/>
                </a:solidFill>
              </a:rPr>
              <a:t>2</a:t>
            </a:r>
          </a:p>
          <a:p>
            <a:r>
              <a:rPr lang="nl-NL" sz="2000" dirty="0">
                <a:solidFill>
                  <a:srgbClr val="FF0000"/>
                </a:solidFill>
              </a:rPr>
              <a:t>zirkonium(IV)oxide</a:t>
            </a:r>
          </a:p>
        </p:txBody>
      </p:sp>
      <p:sp>
        <p:nvSpPr>
          <p:cNvPr id="4" name="PIJL-RECHTS 3"/>
          <p:cNvSpPr/>
          <p:nvPr/>
        </p:nvSpPr>
        <p:spPr>
          <a:xfrm rot="7362037">
            <a:off x="2709780" y="3978770"/>
            <a:ext cx="739563" cy="161308"/>
          </a:xfrm>
          <a:prstGeom prst="rightArrow">
            <a:avLst>
              <a:gd name="adj1" fmla="val 50000"/>
              <a:gd name="adj2" fmla="val 1015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PIJL-RECHTS 4"/>
          <p:cNvSpPr/>
          <p:nvPr/>
        </p:nvSpPr>
        <p:spPr>
          <a:xfrm rot="3691743">
            <a:off x="5875595" y="4017128"/>
            <a:ext cx="694054" cy="153461"/>
          </a:xfrm>
          <a:prstGeom prst="rightArrow">
            <a:avLst>
              <a:gd name="adj1" fmla="val 50000"/>
              <a:gd name="adj2" fmla="val 1015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38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202" y="1"/>
            <a:ext cx="9248689" cy="6858000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1971412" y="4202884"/>
            <a:ext cx="80534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/>
              <a:t>implantaat                     tandglazuur</a:t>
            </a:r>
          </a:p>
          <a:p>
            <a:r>
              <a:rPr lang="nl-NL" sz="3200" dirty="0"/>
              <a:t>ZrO</a:t>
            </a:r>
            <a:r>
              <a:rPr lang="nl-NL" sz="3200" baseline="-25000" dirty="0"/>
              <a:t>2                                                </a:t>
            </a:r>
            <a:r>
              <a:rPr lang="nl-NL" sz="3200" dirty="0">
                <a:solidFill>
                  <a:srgbClr val="FF0000"/>
                </a:solidFill>
              </a:rPr>
              <a:t>Ca</a:t>
            </a:r>
            <a:r>
              <a:rPr lang="nl-NL" sz="3200" baseline="-25000" dirty="0">
                <a:solidFill>
                  <a:srgbClr val="FF0000"/>
                </a:solidFill>
              </a:rPr>
              <a:t>5</a:t>
            </a:r>
            <a:r>
              <a:rPr lang="nl-NL" sz="3200" dirty="0">
                <a:solidFill>
                  <a:srgbClr val="FF0000"/>
                </a:solidFill>
              </a:rPr>
              <a:t> (PO</a:t>
            </a:r>
            <a:r>
              <a:rPr lang="nl-NL" sz="3200" baseline="-25000" dirty="0">
                <a:solidFill>
                  <a:srgbClr val="FF0000"/>
                </a:solidFill>
              </a:rPr>
              <a:t>4</a:t>
            </a:r>
            <a:r>
              <a:rPr lang="nl-NL" sz="3200" dirty="0">
                <a:solidFill>
                  <a:srgbClr val="FF0000"/>
                </a:solidFill>
              </a:rPr>
              <a:t>)</a:t>
            </a:r>
            <a:r>
              <a:rPr lang="nl-NL" sz="3200" baseline="-25000" dirty="0">
                <a:solidFill>
                  <a:srgbClr val="FF0000"/>
                </a:solidFill>
              </a:rPr>
              <a:t>3</a:t>
            </a:r>
            <a:r>
              <a:rPr lang="nl-NL" sz="3200" dirty="0">
                <a:solidFill>
                  <a:srgbClr val="FF0000"/>
                </a:solidFill>
              </a:rPr>
              <a:t>OH</a:t>
            </a:r>
            <a:endParaRPr lang="nl-NL" sz="3200" baseline="-25000" dirty="0">
              <a:solidFill>
                <a:srgbClr val="FF0000"/>
              </a:solidFill>
            </a:endParaRPr>
          </a:p>
          <a:p>
            <a:r>
              <a:rPr lang="nl-NL" sz="2000" dirty="0"/>
              <a:t>zirkonium(IV)oxide                                </a:t>
            </a:r>
            <a:r>
              <a:rPr lang="nl-NL" sz="2000" dirty="0" err="1">
                <a:solidFill>
                  <a:srgbClr val="FF0000"/>
                </a:solidFill>
              </a:rPr>
              <a:t>calciumhydroxyfosfaat</a:t>
            </a:r>
            <a:endParaRPr lang="nl-NL" sz="2000" dirty="0">
              <a:solidFill>
                <a:srgbClr val="FF0000"/>
              </a:solidFill>
            </a:endParaRPr>
          </a:p>
        </p:txBody>
      </p:sp>
      <p:sp>
        <p:nvSpPr>
          <p:cNvPr id="4" name="PIJL-RECHTS 3"/>
          <p:cNvSpPr/>
          <p:nvPr/>
        </p:nvSpPr>
        <p:spPr>
          <a:xfrm rot="7362037">
            <a:off x="2709780" y="3978770"/>
            <a:ext cx="739563" cy="161308"/>
          </a:xfrm>
          <a:prstGeom prst="rightArrow">
            <a:avLst>
              <a:gd name="adj1" fmla="val 50000"/>
              <a:gd name="adj2" fmla="val 1015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PIJL-RECHTS 4"/>
          <p:cNvSpPr/>
          <p:nvPr/>
        </p:nvSpPr>
        <p:spPr>
          <a:xfrm rot="3691743">
            <a:off x="5875595" y="4017128"/>
            <a:ext cx="694054" cy="153461"/>
          </a:xfrm>
          <a:prstGeom prst="rightArrow">
            <a:avLst>
              <a:gd name="adj1" fmla="val 50000"/>
              <a:gd name="adj2" fmla="val 1015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40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F51E25C4-F90C-C55C-96DB-5014C7D97974}"/>
              </a:ext>
            </a:extLst>
          </p:cNvPr>
          <p:cNvSpPr txBox="1"/>
          <p:nvPr/>
        </p:nvSpPr>
        <p:spPr>
          <a:xfrm>
            <a:off x="302004" y="68400"/>
            <a:ext cx="2391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</a:rPr>
              <a:t>Composieten</a:t>
            </a:r>
          </a:p>
        </p:txBody>
      </p:sp>
    </p:spTree>
    <p:extLst>
      <p:ext uri="{BB962C8B-B14F-4D97-AF65-F5344CB8AC3E}">
        <p14:creationId xmlns:p14="http://schemas.microsoft.com/office/powerpoint/2010/main" val="3499963704"/>
      </p:ext>
    </p:extLst>
  </p:cSld>
  <p:clrMapOvr>
    <a:masterClrMapping/>
  </p:clrMapOvr>
  <p:transition spd="slow"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vak 3"/>
              <p:cNvSpPr txBox="1"/>
              <p:nvPr/>
            </p:nvSpPr>
            <p:spPr>
              <a:xfrm>
                <a:off x="302004" y="192947"/>
                <a:ext cx="9001387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0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Materialen:</a:t>
                </a:r>
                <a:r>
                  <a:rPr kumimoji="0" lang="nl-NL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eigenschappen                   verklaren of  voorspellen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                 </a:t>
                </a:r>
                <a14:m>
                  <m:oMath xmlns:m="http://schemas.openxmlformats.org/officeDocument/2006/math">
                    <m:r>
                      <a:rPr kumimoji="0" lang="nl-NL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↓                                 ↓</m:t>
                    </m:r>
                  </m:oMath>
                </a14:m>
                <a:endParaRPr kumimoji="0" lang="nl-NL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       macroniveau                    microniveau/mesoniveau</a:t>
                </a:r>
                <a:endParaRPr kumimoji="0" lang="nl-N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360363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kstvak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04" y="192947"/>
                <a:ext cx="9001387" cy="1938992"/>
              </a:xfrm>
              <a:prstGeom prst="rect">
                <a:avLst/>
              </a:prstGeom>
              <a:blipFill>
                <a:blip r:embed="rId2"/>
                <a:stretch>
                  <a:fillRect l="-745" t="-188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Rechte verbindingslijn met pijl 8"/>
          <p:cNvCxnSpPr/>
          <p:nvPr/>
        </p:nvCxnSpPr>
        <p:spPr>
          <a:xfrm>
            <a:off x="3286063" y="429739"/>
            <a:ext cx="746620" cy="8389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2071059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13614" y="147080"/>
            <a:ext cx="9789719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/>
              <a:t>Keramische materialen</a:t>
            </a:r>
          </a:p>
          <a:p>
            <a:endParaRPr lang="nl-NL" sz="800" b="1" dirty="0"/>
          </a:p>
          <a:p>
            <a:endParaRPr lang="nl-NL" sz="800" dirty="0">
              <a:solidFill>
                <a:srgbClr val="FF0000"/>
              </a:solidFill>
            </a:endParaRPr>
          </a:p>
          <a:p>
            <a:endParaRPr lang="nl-NL" sz="3100" dirty="0"/>
          </a:p>
        </p:txBody>
      </p:sp>
      <p:sp>
        <p:nvSpPr>
          <p:cNvPr id="5" name="AutoShape 2" descr="Afbeeldingsresultaat voor aardewerk kopje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4" descr="Afbeeldingsresultaat voor aardewerk kopje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014" y="4133850"/>
            <a:ext cx="2428875" cy="272415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/>
          <a:srcRect l="13139" t="25331" r="16056" b="32987"/>
          <a:stretch/>
        </p:blipFill>
        <p:spPr>
          <a:xfrm>
            <a:off x="148979" y="5537200"/>
            <a:ext cx="2243667" cy="132080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99982" y="1529464"/>
            <a:ext cx="1929468" cy="1421969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37025217-D907-4D14-89AC-1A9C32AE76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257" y="3093236"/>
            <a:ext cx="3764764" cy="3764764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F579B5C5-74D3-416D-AE07-A2874807E6F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11"/>
          <a:stretch/>
        </p:blipFill>
        <p:spPr>
          <a:xfrm>
            <a:off x="0" y="731855"/>
            <a:ext cx="6564355" cy="139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17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vak 3"/>
              <p:cNvSpPr txBox="1"/>
              <p:nvPr/>
            </p:nvSpPr>
            <p:spPr>
              <a:xfrm>
                <a:off x="302004" y="192947"/>
                <a:ext cx="9001387" cy="6740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0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Materialen:</a:t>
                </a:r>
                <a:r>
                  <a:rPr kumimoji="0" lang="nl-NL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eigenschappen                   verklaren of  voorspellen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                 </a:t>
                </a:r>
                <a14:m>
                  <m:oMath xmlns:m="http://schemas.openxmlformats.org/officeDocument/2006/math">
                    <m:r>
                      <a:rPr kumimoji="0" lang="nl-NL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↓                                 ↓</m:t>
                    </m:r>
                  </m:oMath>
                </a14:m>
                <a:endParaRPr kumimoji="0" lang="nl-NL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       macroniveau                    microniveau/mesoniveau</a:t>
                </a:r>
                <a:endParaRPr kumimoji="0" lang="nl-N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0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Metalen en legeringen</a:t>
                </a:r>
                <a:r>
                  <a:rPr kumimoji="0" lang="nl-NL" sz="20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Geleidend vermogen  /  vervormbaarheid  /  hardheid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 corrosiegevoeligheid 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lvl="0">
                  <a:tabLst>
                    <a:tab pos="6280150" algn="ctr"/>
                  </a:tabLst>
                  <a:defRPr/>
                </a:pPr>
                <a:r>
                  <a:rPr kumimoji="0" lang="nl-NL" sz="20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Polymeren</a:t>
                </a:r>
                <a:r>
                  <a:rPr kumimoji="0" lang="nl-NL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                                                                           </a:t>
                </a:r>
                <a:r>
                  <a:rPr lang="nl-NL" sz="2000" dirty="0">
                    <a:solidFill>
                      <a:schemeClr val="bg1"/>
                    </a:solidFill>
                  </a:rPr>
                  <a:t>Composieten</a:t>
                </a:r>
                <a:r>
                  <a:rPr kumimoji="0" lang="nl-NL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 </a:t>
                </a:r>
                <a:r>
                  <a:rPr kumimoji="0" lang="nl-NL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             		</a:t>
                </a:r>
                <a:r>
                  <a:rPr lang="nl-NL" sz="1200" b="1" dirty="0">
                    <a:solidFill>
                      <a:srgbClr val="FF0000"/>
                    </a:solidFill>
                  </a:rPr>
                  <a:t>	</a:t>
                </a:r>
                <a:endParaRPr kumimoji="0" lang="nl-NL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6011863" algn="l"/>
                  </a:tabLst>
                  <a:defRPr/>
                </a:pPr>
                <a:r>
                  <a:rPr kumimoji="0" lang="nl-NL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Vervormbaarheid  /  hardheid / uv-lichtgevoeligheid /                   	</a:t>
                </a:r>
                <a:r>
                  <a:rPr kumimoji="0" lang="nl-NL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	 </a:t>
                </a:r>
                <a:r>
                  <a:rPr kumimoji="0" lang="nl-NL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combinatie van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geleidend vermogen                                                                                      </a:t>
                </a:r>
                <a:r>
                  <a:rPr kumimoji="0" lang="nl-NL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deze materialen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0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Keramische materialen</a:t>
                </a:r>
                <a:r>
                  <a:rPr kumimoji="0" lang="nl-NL" sz="20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6099175" algn="l"/>
                  </a:tabLst>
                  <a:defRPr/>
                </a:pPr>
                <a:r>
                  <a:rPr kumimoji="0" lang="nl-NL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Hardheid / brosheid     </a:t>
                </a:r>
              </a:p>
              <a:p>
                <a:pPr marL="360363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kstvak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04" y="192947"/>
                <a:ext cx="9001387" cy="6740307"/>
              </a:xfrm>
              <a:prstGeom prst="rect">
                <a:avLst/>
              </a:prstGeom>
              <a:blipFill>
                <a:blip r:embed="rId2"/>
                <a:stretch>
                  <a:fillRect l="-745" t="-54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" name="Rechte verbindingslijn met pijl 1">
            <a:extLst>
              <a:ext uri="{FF2B5EF4-FFF2-40B4-BE49-F238E27FC236}">
                <a16:creationId xmlns:a16="http://schemas.microsoft.com/office/drawing/2014/main" id="{0BB6A061-F87C-6813-23E5-C8C0F3BE1DFC}"/>
              </a:ext>
            </a:extLst>
          </p:cNvPr>
          <p:cNvCxnSpPr/>
          <p:nvPr/>
        </p:nvCxnSpPr>
        <p:spPr>
          <a:xfrm>
            <a:off x="3286063" y="429739"/>
            <a:ext cx="746620" cy="8389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11290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vak 3"/>
              <p:cNvSpPr txBox="1"/>
              <p:nvPr/>
            </p:nvSpPr>
            <p:spPr>
              <a:xfrm>
                <a:off x="302004" y="192947"/>
                <a:ext cx="9001387" cy="6740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0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Materialen:</a:t>
                </a:r>
                <a:r>
                  <a:rPr kumimoji="0" lang="nl-NL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eigenschappen                   verklaren of  voorspellen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                 </a:t>
                </a:r>
                <a14:m>
                  <m:oMath xmlns:m="http://schemas.openxmlformats.org/officeDocument/2006/math">
                    <m:r>
                      <a:rPr kumimoji="0" lang="nl-NL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↓                                 ↓</m:t>
                    </m:r>
                  </m:oMath>
                </a14:m>
                <a:endParaRPr kumimoji="0" lang="nl-NL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       macroniveau                    microniveau/mesoniveau</a:t>
                </a:r>
                <a:endParaRPr kumimoji="0" lang="nl-N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0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Metalen en legeringen</a:t>
                </a:r>
                <a:r>
                  <a:rPr kumimoji="0" lang="nl-NL" sz="20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Geleidend vermogen  /  vervormbaarheid  /  hardheid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 corrosiegevoeligheid 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lvl="0">
                  <a:tabLst>
                    <a:tab pos="6280150" algn="ctr"/>
                  </a:tabLst>
                  <a:defRPr/>
                </a:pPr>
                <a:r>
                  <a:rPr kumimoji="0" lang="nl-NL" sz="20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Polymeren</a:t>
                </a:r>
                <a:r>
                  <a:rPr kumimoji="0" lang="nl-NL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                                                                           </a:t>
                </a:r>
                <a:r>
                  <a:rPr lang="nl-NL" sz="2000" dirty="0">
                    <a:solidFill>
                      <a:srgbClr val="FF0000"/>
                    </a:solidFill>
                  </a:rPr>
                  <a:t>Composieten</a:t>
                </a:r>
                <a:r>
                  <a:rPr kumimoji="0" lang="nl-NL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               		</a:t>
                </a:r>
                <a:r>
                  <a:rPr lang="nl-NL" sz="1200" b="1" dirty="0">
                    <a:solidFill>
                      <a:srgbClr val="FF0000"/>
                    </a:solidFill>
                  </a:rPr>
                  <a:t>	</a:t>
                </a:r>
                <a:endParaRPr kumimoji="0" lang="nl-NL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6011863" algn="l"/>
                  </a:tabLst>
                  <a:defRPr/>
                </a:pPr>
                <a:r>
                  <a:rPr kumimoji="0" lang="nl-NL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Vervormbaarheid  /  hardheid / uv-lichtgevoeligheid /                   	</a:t>
                </a:r>
                <a:r>
                  <a:rPr kumimoji="0" lang="nl-NL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	 </a:t>
                </a:r>
                <a:r>
                  <a:rPr kumimoji="0" lang="nl-NL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combinatie van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geleidend vermogen                                                                                      </a:t>
                </a:r>
                <a:r>
                  <a:rPr kumimoji="0" lang="nl-NL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deze materialen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20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Keramische materialen</a:t>
                </a:r>
                <a:r>
                  <a:rPr kumimoji="0" lang="nl-NL" sz="20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6099175" algn="l"/>
                  </a:tabLst>
                  <a:defRPr/>
                </a:pPr>
                <a:r>
                  <a:rPr kumimoji="0" lang="nl-NL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Hardheid / brosheid     </a:t>
                </a:r>
              </a:p>
              <a:p>
                <a:pPr marL="360363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kstvak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04" y="192947"/>
                <a:ext cx="9001387" cy="6740307"/>
              </a:xfrm>
              <a:prstGeom prst="rect">
                <a:avLst/>
              </a:prstGeom>
              <a:blipFill>
                <a:blip r:embed="rId2"/>
                <a:stretch>
                  <a:fillRect l="-745" t="-54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hteraccolade 7"/>
          <p:cNvSpPr/>
          <p:nvPr/>
        </p:nvSpPr>
        <p:spPr>
          <a:xfrm>
            <a:off x="5637640" y="2527540"/>
            <a:ext cx="453005" cy="3623093"/>
          </a:xfrm>
          <a:prstGeom prst="rightBrace">
            <a:avLst>
              <a:gd name="adj1" fmla="val 63889"/>
              <a:gd name="adj2" fmla="val 43799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" name="Rechte verbindingslijn met pijl 1">
            <a:extLst>
              <a:ext uri="{FF2B5EF4-FFF2-40B4-BE49-F238E27FC236}">
                <a16:creationId xmlns:a16="http://schemas.microsoft.com/office/drawing/2014/main" id="{0BB6A061-F87C-6813-23E5-C8C0F3BE1DFC}"/>
              </a:ext>
            </a:extLst>
          </p:cNvPr>
          <p:cNvCxnSpPr/>
          <p:nvPr/>
        </p:nvCxnSpPr>
        <p:spPr>
          <a:xfrm>
            <a:off x="3286063" y="429739"/>
            <a:ext cx="746620" cy="8389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79922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A794BA55-6E9B-5DD8-C759-1DCBB9CE81D8}"/>
              </a:ext>
            </a:extLst>
          </p:cNvPr>
          <p:cNvSpPr txBox="1"/>
          <p:nvPr/>
        </p:nvSpPr>
        <p:spPr>
          <a:xfrm>
            <a:off x="603849" y="194512"/>
            <a:ext cx="686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>
                <a:solidFill>
                  <a:srgbClr val="FF0000"/>
                </a:solidFill>
              </a:rPr>
              <a:t>Glare</a:t>
            </a: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8972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82F3BE3F-FC55-409C-907B-D514D17D8FA2}"/>
              </a:ext>
            </a:extLst>
          </p:cNvPr>
          <p:cNvSpPr txBox="1"/>
          <p:nvPr/>
        </p:nvSpPr>
        <p:spPr>
          <a:xfrm>
            <a:off x="5529533" y="3605842"/>
            <a:ext cx="2794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De romp van de Airbus A380 bestaat voor een groot deel uit </a:t>
            </a:r>
            <a:r>
              <a:rPr lang="nl-NL" dirty="0" err="1">
                <a:solidFill>
                  <a:srgbClr val="FF0000"/>
                </a:solidFill>
              </a:rPr>
              <a:t>Glare</a:t>
            </a:r>
            <a:r>
              <a:rPr lang="nl-NL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ADF49D8-7682-6390-C9F8-BAC60F31E1CA}"/>
              </a:ext>
            </a:extLst>
          </p:cNvPr>
          <p:cNvSpPr txBox="1"/>
          <p:nvPr/>
        </p:nvSpPr>
        <p:spPr>
          <a:xfrm>
            <a:off x="603849" y="194512"/>
            <a:ext cx="686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>
                <a:solidFill>
                  <a:schemeClr val="bg1"/>
                </a:solidFill>
              </a:rPr>
              <a:t>Glare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2808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4A2EC89-7120-4C41-A8CB-0991F04A06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0" t="2761" r="1074" b="15057"/>
          <a:stretch/>
        </p:blipFill>
        <p:spPr>
          <a:xfrm>
            <a:off x="720000" y="672860"/>
            <a:ext cx="7666748" cy="4459857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E1E29297-1FE6-C42F-4959-2C2E5B664F3A}"/>
              </a:ext>
            </a:extLst>
          </p:cNvPr>
          <p:cNvSpPr txBox="1"/>
          <p:nvPr/>
        </p:nvSpPr>
        <p:spPr>
          <a:xfrm>
            <a:off x="603849" y="194512"/>
            <a:ext cx="686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Glare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65403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603849" y="5350749"/>
            <a:ext cx="915296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Laagjes aluminium met een dikte van ongeveer 0,3 millimeter. Deze laagjes worden    afwisselend gestapeld met laagjes glasvezel geïmpregneerd in een polymeer.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E1E29297-1FE6-C42F-4959-2C2E5B664F3A}"/>
              </a:ext>
            </a:extLst>
          </p:cNvPr>
          <p:cNvSpPr txBox="1"/>
          <p:nvPr/>
        </p:nvSpPr>
        <p:spPr>
          <a:xfrm>
            <a:off x="603849" y="194512"/>
            <a:ext cx="686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Glare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FDCF78B-33D8-8AEF-ED9D-E903B0180A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0" t="2761" r="1074" b="15057"/>
          <a:stretch/>
        </p:blipFill>
        <p:spPr>
          <a:xfrm>
            <a:off x="720000" y="672860"/>
            <a:ext cx="7666748" cy="4459857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6F2468CA-531D-BE11-C4BF-C7E233D8C03B}"/>
              </a:ext>
            </a:extLst>
          </p:cNvPr>
          <p:cNvSpPr txBox="1"/>
          <p:nvPr/>
        </p:nvSpPr>
        <p:spPr>
          <a:xfrm rot="1014381">
            <a:off x="2039415" y="1148200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Aluminium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95F2EF3-1B22-0C36-8627-37CB26BC6CBE}"/>
              </a:ext>
            </a:extLst>
          </p:cNvPr>
          <p:cNvSpPr txBox="1"/>
          <p:nvPr/>
        </p:nvSpPr>
        <p:spPr>
          <a:xfrm rot="1118172">
            <a:off x="612000" y="2178000"/>
            <a:ext cx="46021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Vezel in polymeer</a:t>
            </a:r>
          </a:p>
        </p:txBody>
      </p:sp>
    </p:spTree>
    <p:extLst>
      <p:ext uri="{BB962C8B-B14F-4D97-AF65-F5344CB8AC3E}">
        <p14:creationId xmlns:p14="http://schemas.microsoft.com/office/powerpoint/2010/main" val="9183237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vak 11">
            <a:extLst>
              <a:ext uri="{FF2B5EF4-FFF2-40B4-BE49-F238E27FC236}">
                <a16:creationId xmlns:a16="http://schemas.microsoft.com/office/drawing/2014/main" id="{E1E29297-1FE6-C42F-4959-2C2E5B664F3A}"/>
              </a:ext>
            </a:extLst>
          </p:cNvPr>
          <p:cNvSpPr txBox="1"/>
          <p:nvPr/>
        </p:nvSpPr>
        <p:spPr>
          <a:xfrm>
            <a:off x="603849" y="194512"/>
            <a:ext cx="686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Glare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FDCF78B-33D8-8AEF-ED9D-E903B0180A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0" t="2761" r="1074" b="15057"/>
          <a:stretch/>
        </p:blipFill>
        <p:spPr>
          <a:xfrm>
            <a:off x="720000" y="672860"/>
            <a:ext cx="7666748" cy="4459857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6F2468CA-531D-BE11-C4BF-C7E233D8C03B}"/>
              </a:ext>
            </a:extLst>
          </p:cNvPr>
          <p:cNvSpPr txBox="1"/>
          <p:nvPr/>
        </p:nvSpPr>
        <p:spPr>
          <a:xfrm rot="1014381">
            <a:off x="2039415" y="1148200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Aluminium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95F2EF3-1B22-0C36-8627-37CB26BC6CBE}"/>
              </a:ext>
            </a:extLst>
          </p:cNvPr>
          <p:cNvSpPr txBox="1"/>
          <p:nvPr/>
        </p:nvSpPr>
        <p:spPr>
          <a:xfrm rot="1118172">
            <a:off x="612000" y="2178000"/>
            <a:ext cx="46021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Vezel in polymeer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F52743D-524E-D207-382A-913EAC215A0A}"/>
              </a:ext>
            </a:extLst>
          </p:cNvPr>
          <p:cNvSpPr txBox="1"/>
          <p:nvPr/>
        </p:nvSpPr>
        <p:spPr>
          <a:xfrm>
            <a:off x="1303615" y="3197334"/>
            <a:ext cx="1365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vezelrichting</a:t>
            </a:r>
          </a:p>
        </p:txBody>
      </p: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A75686AB-7B79-25E8-45C4-BBFD6AF73D46}"/>
              </a:ext>
            </a:extLst>
          </p:cNvPr>
          <p:cNvCxnSpPr>
            <a:cxnSpLocks/>
          </p:cNvCxnSpPr>
          <p:nvPr/>
        </p:nvCxnSpPr>
        <p:spPr>
          <a:xfrm rot="180000">
            <a:off x="2728645" y="3350002"/>
            <a:ext cx="994713" cy="331114"/>
          </a:xfrm>
          <a:prstGeom prst="straightConnector1">
            <a:avLst/>
          </a:prstGeom>
          <a:ln w="381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E0084196-377A-1F98-D667-162168C7E728}"/>
              </a:ext>
            </a:extLst>
          </p:cNvPr>
          <p:cNvCxnSpPr>
            <a:cxnSpLocks/>
          </p:cNvCxnSpPr>
          <p:nvPr/>
        </p:nvCxnSpPr>
        <p:spPr>
          <a:xfrm rot="180000">
            <a:off x="2780190" y="3610819"/>
            <a:ext cx="994713" cy="331114"/>
          </a:xfrm>
          <a:prstGeom prst="straightConnector1">
            <a:avLst/>
          </a:prstGeom>
          <a:ln w="381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63A4B172-0209-B9AD-0D62-8154002F18E4}"/>
              </a:ext>
            </a:extLst>
          </p:cNvPr>
          <p:cNvCxnSpPr>
            <a:cxnSpLocks/>
          </p:cNvCxnSpPr>
          <p:nvPr/>
        </p:nvCxnSpPr>
        <p:spPr>
          <a:xfrm rot="300000" flipV="1">
            <a:off x="3219653" y="2001367"/>
            <a:ext cx="651875" cy="252393"/>
          </a:xfrm>
          <a:prstGeom prst="straightConnector1">
            <a:avLst/>
          </a:prstGeom>
          <a:ln w="381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FB5A04F3-1966-0227-2C15-62D7AA4C4706}"/>
              </a:ext>
            </a:extLst>
          </p:cNvPr>
          <p:cNvCxnSpPr>
            <a:cxnSpLocks/>
          </p:cNvCxnSpPr>
          <p:nvPr/>
        </p:nvCxnSpPr>
        <p:spPr>
          <a:xfrm flipV="1">
            <a:off x="2869472" y="1918391"/>
            <a:ext cx="680847" cy="212625"/>
          </a:xfrm>
          <a:prstGeom prst="straightConnector1">
            <a:avLst/>
          </a:prstGeom>
          <a:ln w="381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hoek 10">
            <a:extLst>
              <a:ext uri="{FF2B5EF4-FFF2-40B4-BE49-F238E27FC236}">
                <a16:creationId xmlns:a16="http://schemas.microsoft.com/office/drawing/2014/main" id="{D838666C-7D30-8B3A-4DAC-DFD47E910227}"/>
              </a:ext>
            </a:extLst>
          </p:cNvPr>
          <p:cNvSpPr/>
          <p:nvPr/>
        </p:nvSpPr>
        <p:spPr>
          <a:xfrm>
            <a:off x="603849" y="5350749"/>
            <a:ext cx="915296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Laagjes aluminium met een dikte van ongeveer 0,3 millimeter. Deze laagjes worden    afwisselend gestapeld met laagjes glasvezel geïmpregneerd in een polymeer.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68842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vak 11">
            <a:extLst>
              <a:ext uri="{FF2B5EF4-FFF2-40B4-BE49-F238E27FC236}">
                <a16:creationId xmlns:a16="http://schemas.microsoft.com/office/drawing/2014/main" id="{E1E29297-1FE6-C42F-4959-2C2E5B664F3A}"/>
              </a:ext>
            </a:extLst>
          </p:cNvPr>
          <p:cNvSpPr txBox="1"/>
          <p:nvPr/>
        </p:nvSpPr>
        <p:spPr>
          <a:xfrm>
            <a:off x="603849" y="194512"/>
            <a:ext cx="686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Glare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FDCF78B-33D8-8AEF-ED9D-E903B0180A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0" t="2761" r="1074" b="15057"/>
          <a:stretch/>
        </p:blipFill>
        <p:spPr>
          <a:xfrm>
            <a:off x="720000" y="672860"/>
            <a:ext cx="7666748" cy="4459857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6F2468CA-531D-BE11-C4BF-C7E233D8C03B}"/>
              </a:ext>
            </a:extLst>
          </p:cNvPr>
          <p:cNvSpPr txBox="1"/>
          <p:nvPr/>
        </p:nvSpPr>
        <p:spPr>
          <a:xfrm rot="1014381">
            <a:off x="2039415" y="1148200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Aluminium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95F2EF3-1B22-0C36-8627-37CB26BC6CBE}"/>
              </a:ext>
            </a:extLst>
          </p:cNvPr>
          <p:cNvSpPr txBox="1"/>
          <p:nvPr/>
        </p:nvSpPr>
        <p:spPr>
          <a:xfrm rot="1118172">
            <a:off x="612000" y="2178000"/>
            <a:ext cx="46021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Vezel in polymeer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F52743D-524E-D207-382A-913EAC215A0A}"/>
              </a:ext>
            </a:extLst>
          </p:cNvPr>
          <p:cNvSpPr txBox="1"/>
          <p:nvPr/>
        </p:nvSpPr>
        <p:spPr>
          <a:xfrm>
            <a:off x="1303615" y="3197334"/>
            <a:ext cx="1365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vezelrichting</a:t>
            </a:r>
          </a:p>
        </p:txBody>
      </p: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A75686AB-7B79-25E8-45C4-BBFD6AF73D46}"/>
              </a:ext>
            </a:extLst>
          </p:cNvPr>
          <p:cNvCxnSpPr>
            <a:cxnSpLocks/>
          </p:cNvCxnSpPr>
          <p:nvPr/>
        </p:nvCxnSpPr>
        <p:spPr>
          <a:xfrm rot="180000">
            <a:off x="2728645" y="3350002"/>
            <a:ext cx="994713" cy="331114"/>
          </a:xfrm>
          <a:prstGeom prst="straightConnector1">
            <a:avLst/>
          </a:prstGeom>
          <a:ln w="381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E0084196-377A-1F98-D667-162168C7E728}"/>
              </a:ext>
            </a:extLst>
          </p:cNvPr>
          <p:cNvCxnSpPr>
            <a:cxnSpLocks/>
          </p:cNvCxnSpPr>
          <p:nvPr/>
        </p:nvCxnSpPr>
        <p:spPr>
          <a:xfrm rot="180000">
            <a:off x="2780190" y="3610819"/>
            <a:ext cx="994713" cy="331114"/>
          </a:xfrm>
          <a:prstGeom prst="straightConnector1">
            <a:avLst/>
          </a:prstGeom>
          <a:ln w="381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63A4B172-0209-B9AD-0D62-8154002F18E4}"/>
              </a:ext>
            </a:extLst>
          </p:cNvPr>
          <p:cNvCxnSpPr>
            <a:cxnSpLocks/>
          </p:cNvCxnSpPr>
          <p:nvPr/>
        </p:nvCxnSpPr>
        <p:spPr>
          <a:xfrm rot="300000" flipV="1">
            <a:off x="3219653" y="2001367"/>
            <a:ext cx="651875" cy="252393"/>
          </a:xfrm>
          <a:prstGeom prst="straightConnector1">
            <a:avLst/>
          </a:prstGeom>
          <a:ln w="381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FB5A04F3-1966-0227-2C15-62D7AA4C4706}"/>
              </a:ext>
            </a:extLst>
          </p:cNvPr>
          <p:cNvCxnSpPr>
            <a:cxnSpLocks/>
          </p:cNvCxnSpPr>
          <p:nvPr/>
        </p:nvCxnSpPr>
        <p:spPr>
          <a:xfrm flipV="1">
            <a:off x="2869472" y="1918391"/>
            <a:ext cx="680847" cy="212625"/>
          </a:xfrm>
          <a:prstGeom prst="straightConnector1">
            <a:avLst/>
          </a:prstGeom>
          <a:ln w="381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hoek 10">
            <a:extLst>
              <a:ext uri="{FF2B5EF4-FFF2-40B4-BE49-F238E27FC236}">
                <a16:creationId xmlns:a16="http://schemas.microsoft.com/office/drawing/2014/main" id="{D838666C-7D30-8B3A-4DAC-DFD47E910227}"/>
              </a:ext>
            </a:extLst>
          </p:cNvPr>
          <p:cNvSpPr/>
          <p:nvPr/>
        </p:nvSpPr>
        <p:spPr>
          <a:xfrm>
            <a:off x="603849" y="5350749"/>
            <a:ext cx="91529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Laagjes aluminium met een dikte van ongeveer 0,3 millimeter. Deze laagjes worden    afwisselend gestapeld met laagjes glasvezel geïmpregneerd in een polymeer.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Glare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heeft een lagere dichtheid dan aluminium en is ongeveer anderhalf maal zo                    sterk als staal.</a:t>
            </a:r>
          </a:p>
        </p:txBody>
      </p:sp>
    </p:spTree>
    <p:extLst>
      <p:ext uri="{BB962C8B-B14F-4D97-AF65-F5344CB8AC3E}">
        <p14:creationId xmlns:p14="http://schemas.microsoft.com/office/powerpoint/2010/main" val="36784797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CDD07A13-7D6F-4E3D-A50F-BAF4C6E850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52388" cy="7255379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2363AC0-BE51-F2DF-2592-E4C7A3514638}"/>
              </a:ext>
            </a:extLst>
          </p:cNvPr>
          <p:cNvSpPr txBox="1"/>
          <p:nvPr/>
        </p:nvSpPr>
        <p:spPr>
          <a:xfrm>
            <a:off x="560717" y="439947"/>
            <a:ext cx="1072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Multiplex</a:t>
            </a:r>
          </a:p>
        </p:txBody>
      </p:sp>
    </p:spTree>
    <p:extLst>
      <p:ext uri="{BB962C8B-B14F-4D97-AF65-F5344CB8AC3E}">
        <p14:creationId xmlns:p14="http://schemas.microsoft.com/office/powerpoint/2010/main" val="35462182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CDD07A13-7D6F-4E3D-A50F-BAF4C6E850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52388" cy="7255379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C2363AC0-BE51-F2DF-2592-E4C7A3514638}"/>
              </a:ext>
            </a:extLst>
          </p:cNvPr>
          <p:cNvSpPr txBox="1"/>
          <p:nvPr/>
        </p:nvSpPr>
        <p:spPr>
          <a:xfrm>
            <a:off x="560717" y="439947"/>
            <a:ext cx="1072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Multiplex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CF6923A-ABF7-635D-EA9E-22F5B2751BE2}"/>
              </a:ext>
            </a:extLst>
          </p:cNvPr>
          <p:cNvSpPr txBox="1"/>
          <p:nvPr/>
        </p:nvSpPr>
        <p:spPr>
          <a:xfrm>
            <a:off x="2441276" y="439947"/>
            <a:ext cx="3786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Composiet van een lijmlaag en houtlagen (kruislings)</a:t>
            </a:r>
          </a:p>
        </p:txBody>
      </p:sp>
    </p:spTree>
    <p:extLst>
      <p:ext uri="{BB962C8B-B14F-4D97-AF65-F5344CB8AC3E}">
        <p14:creationId xmlns:p14="http://schemas.microsoft.com/office/powerpoint/2010/main" val="599741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13614" y="147080"/>
            <a:ext cx="978971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Keramische materialen:</a:t>
            </a:r>
          </a:p>
          <a:p>
            <a:endParaRPr lang="nl-NL" sz="800" b="1" dirty="0"/>
          </a:p>
          <a:p>
            <a:r>
              <a:rPr lang="nl-NL" sz="3100" dirty="0">
                <a:solidFill>
                  <a:srgbClr val="FF0000"/>
                </a:solidFill>
              </a:rPr>
              <a:t>Keihard, niet vervormbaar, bros.</a:t>
            </a:r>
          </a:p>
          <a:p>
            <a:endParaRPr lang="nl-NL" sz="800" dirty="0">
              <a:solidFill>
                <a:srgbClr val="FF0000"/>
              </a:solidFill>
            </a:endParaRPr>
          </a:p>
          <a:p>
            <a:endParaRPr lang="nl-NL" sz="3100" dirty="0"/>
          </a:p>
        </p:txBody>
      </p:sp>
      <p:sp>
        <p:nvSpPr>
          <p:cNvPr id="5" name="AutoShape 2" descr="Afbeeldingsresultaat voor aardewerk kopje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4" descr="Afbeeldingsresultaat voor aardewerk kopje"/>
          <p:cNvSpPr>
            <a:spLocks noChangeAspect="1" noChangeArrowheads="1"/>
          </p:cNvSpPr>
          <p:nvPr/>
        </p:nvSpPr>
        <p:spPr bwMode="auto">
          <a:xfrm>
            <a:off x="120650" y="15874"/>
            <a:ext cx="304800" cy="43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014" y="4133850"/>
            <a:ext cx="2428875" cy="272415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/>
          <a:srcRect l="13139" t="25331" r="16056" b="32987"/>
          <a:stretch/>
        </p:blipFill>
        <p:spPr>
          <a:xfrm>
            <a:off x="148979" y="5537200"/>
            <a:ext cx="2243667" cy="132080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99982" y="1529464"/>
            <a:ext cx="1929468" cy="1421969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37025217-D907-4D14-89AC-1A9C32AE76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257" y="3093236"/>
            <a:ext cx="3764764" cy="376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31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217227D-7BF3-4E10-A741-95D16B3D4E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8" r="-1648" b="31609"/>
          <a:stretch/>
        </p:blipFill>
        <p:spPr>
          <a:xfrm>
            <a:off x="0" y="0"/>
            <a:ext cx="9340553" cy="685800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A4D926A9-D9D0-193C-81A4-CB5BED9CACF2}"/>
              </a:ext>
            </a:extLst>
          </p:cNvPr>
          <p:cNvSpPr txBox="1"/>
          <p:nvPr/>
        </p:nvSpPr>
        <p:spPr>
          <a:xfrm>
            <a:off x="560717" y="439947"/>
            <a:ext cx="1785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Bewapend beton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FBE3198-755A-56E3-3AF7-4AD57CF3412C}"/>
              </a:ext>
            </a:extLst>
          </p:cNvPr>
          <p:cNvSpPr txBox="1"/>
          <p:nvPr/>
        </p:nvSpPr>
        <p:spPr>
          <a:xfrm>
            <a:off x="560717" y="439947"/>
            <a:ext cx="1785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Bewapend beton</a:t>
            </a:r>
          </a:p>
        </p:txBody>
      </p:sp>
    </p:spTree>
    <p:extLst>
      <p:ext uri="{BB962C8B-B14F-4D97-AF65-F5344CB8AC3E}">
        <p14:creationId xmlns:p14="http://schemas.microsoft.com/office/powerpoint/2010/main" val="8789080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217227D-7BF3-4E10-A741-95D16B3D4E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8" r="-1648" b="31609"/>
          <a:stretch/>
        </p:blipFill>
        <p:spPr>
          <a:xfrm>
            <a:off x="0" y="0"/>
            <a:ext cx="9340553" cy="685800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A4D926A9-D9D0-193C-81A4-CB5BED9CACF2}"/>
              </a:ext>
            </a:extLst>
          </p:cNvPr>
          <p:cNvSpPr txBox="1"/>
          <p:nvPr/>
        </p:nvSpPr>
        <p:spPr>
          <a:xfrm>
            <a:off x="560717" y="439947"/>
            <a:ext cx="1785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Bewapend beton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FBE3198-755A-56E3-3AF7-4AD57CF3412C}"/>
              </a:ext>
            </a:extLst>
          </p:cNvPr>
          <p:cNvSpPr txBox="1"/>
          <p:nvPr/>
        </p:nvSpPr>
        <p:spPr>
          <a:xfrm>
            <a:off x="560717" y="439947"/>
            <a:ext cx="1785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Bewapend beton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508B46B3-E876-2294-527B-BDCF79071A00}"/>
              </a:ext>
            </a:extLst>
          </p:cNvPr>
          <p:cNvSpPr txBox="1"/>
          <p:nvPr/>
        </p:nvSpPr>
        <p:spPr>
          <a:xfrm>
            <a:off x="2441276" y="439947"/>
            <a:ext cx="3407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Composiet van cement, kiezelstenen en staal draad</a:t>
            </a:r>
          </a:p>
        </p:txBody>
      </p:sp>
    </p:spTree>
    <p:extLst>
      <p:ext uri="{BB962C8B-B14F-4D97-AF65-F5344CB8AC3E}">
        <p14:creationId xmlns:p14="http://schemas.microsoft.com/office/powerpoint/2010/main" val="26901601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>
            <a:extLst>
              <a:ext uri="{FF2B5EF4-FFF2-40B4-BE49-F238E27FC236}">
                <a16:creationId xmlns:a16="http://schemas.microsoft.com/office/drawing/2014/main" id="{7688711D-C6B8-2998-D4C1-2F4DAC79563E}"/>
              </a:ext>
            </a:extLst>
          </p:cNvPr>
          <p:cNvSpPr txBox="1"/>
          <p:nvPr/>
        </p:nvSpPr>
        <p:spPr>
          <a:xfrm>
            <a:off x="560717" y="439947"/>
            <a:ext cx="1630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Gevelbekleding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1E057EA2-05E5-F6DD-F8F7-FF5C1FEA2126}"/>
              </a:ext>
            </a:extLst>
          </p:cNvPr>
          <p:cNvSpPr/>
          <p:nvPr/>
        </p:nvSpPr>
        <p:spPr>
          <a:xfrm>
            <a:off x="4356340" y="2579298"/>
            <a:ext cx="1759788" cy="19754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29F938A-509D-8E72-0245-E16C32BC1A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925" t="10901" r="51025" b="57463"/>
          <a:stretch/>
        </p:blipFill>
        <p:spPr>
          <a:xfrm>
            <a:off x="4664629" y="2691489"/>
            <a:ext cx="1263185" cy="1797807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3A3D9D2-FE2A-5AAE-8422-A3FD2BDB37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848" t="64966" r="37034" b="22563"/>
          <a:stretch/>
        </p:blipFill>
        <p:spPr>
          <a:xfrm>
            <a:off x="2587128" y="3325713"/>
            <a:ext cx="1769211" cy="1163583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276D4714-8862-0C79-90E1-B75AD9AA7782}"/>
              </a:ext>
            </a:extLst>
          </p:cNvPr>
          <p:cNvSpPr/>
          <p:nvPr/>
        </p:nvSpPr>
        <p:spPr>
          <a:xfrm>
            <a:off x="6018789" y="4140678"/>
            <a:ext cx="666683" cy="832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88645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>
            <a:extLst>
              <a:ext uri="{FF2B5EF4-FFF2-40B4-BE49-F238E27FC236}">
                <a16:creationId xmlns:a16="http://schemas.microsoft.com/office/drawing/2014/main" id="{B67F1DB0-1DEF-5B73-DE1A-248E04439F82}"/>
              </a:ext>
            </a:extLst>
          </p:cNvPr>
          <p:cNvGrpSpPr>
            <a:grpSpLocks noChangeAspect="1"/>
          </p:cNvGrpSpPr>
          <p:nvPr/>
        </p:nvGrpSpPr>
        <p:grpSpPr>
          <a:xfrm>
            <a:off x="106837" y="1332000"/>
            <a:ext cx="8930326" cy="5402280"/>
            <a:chOff x="144000" y="911411"/>
            <a:chExt cx="8621547" cy="5215489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44643C40-5947-77F6-1D82-A3E3C91D6F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1037" t="16801" r="31698" b="3963"/>
            <a:stretch/>
          </p:blipFill>
          <p:spPr>
            <a:xfrm>
              <a:off x="144000" y="911411"/>
              <a:ext cx="4209691" cy="5035177"/>
            </a:xfrm>
            <a:prstGeom prst="rect">
              <a:avLst/>
            </a:prstGeom>
          </p:spPr>
        </p:pic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E6A177C2-1203-6D58-D7AC-25235F7AC1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3097" t="16143" r="34057" b="11174"/>
            <a:stretch/>
          </p:blipFill>
          <p:spPr>
            <a:xfrm>
              <a:off x="4334400" y="932400"/>
              <a:ext cx="4431147" cy="5194500"/>
            </a:xfrm>
            <a:prstGeom prst="rect">
              <a:avLst/>
            </a:prstGeom>
          </p:spPr>
        </p:pic>
      </p:grpSp>
      <p:sp>
        <p:nvSpPr>
          <p:cNvPr id="7" name="Tekstvak 6">
            <a:extLst>
              <a:ext uri="{FF2B5EF4-FFF2-40B4-BE49-F238E27FC236}">
                <a16:creationId xmlns:a16="http://schemas.microsoft.com/office/drawing/2014/main" id="{7688711D-C6B8-2998-D4C1-2F4DAC79563E}"/>
              </a:ext>
            </a:extLst>
          </p:cNvPr>
          <p:cNvSpPr txBox="1"/>
          <p:nvPr/>
        </p:nvSpPr>
        <p:spPr>
          <a:xfrm>
            <a:off x="560717" y="439947"/>
            <a:ext cx="1630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Gevelbekleding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1E057EA2-05E5-F6DD-F8F7-FF5C1FEA2126}"/>
              </a:ext>
            </a:extLst>
          </p:cNvPr>
          <p:cNvSpPr/>
          <p:nvPr/>
        </p:nvSpPr>
        <p:spPr>
          <a:xfrm>
            <a:off x="4356340" y="2579298"/>
            <a:ext cx="1759788" cy="19754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29F938A-509D-8E72-0245-E16C32BC1A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925" t="10901" r="51025" b="57463"/>
          <a:stretch/>
        </p:blipFill>
        <p:spPr>
          <a:xfrm>
            <a:off x="4664629" y="2691489"/>
            <a:ext cx="1263185" cy="1797807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3A3D9D2-FE2A-5AAE-8422-A3FD2BDB370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848" t="64966" r="37034" b="22563"/>
          <a:stretch/>
        </p:blipFill>
        <p:spPr>
          <a:xfrm>
            <a:off x="2587128" y="3325713"/>
            <a:ext cx="1769211" cy="1163583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276D4714-8862-0C79-90E1-B75AD9AA7782}"/>
              </a:ext>
            </a:extLst>
          </p:cNvPr>
          <p:cNvSpPr/>
          <p:nvPr/>
        </p:nvSpPr>
        <p:spPr>
          <a:xfrm>
            <a:off x="6018789" y="4140678"/>
            <a:ext cx="666683" cy="832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48927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>
            <a:extLst>
              <a:ext uri="{FF2B5EF4-FFF2-40B4-BE49-F238E27FC236}">
                <a16:creationId xmlns:a16="http://schemas.microsoft.com/office/drawing/2014/main" id="{B67F1DB0-1DEF-5B73-DE1A-248E04439F82}"/>
              </a:ext>
            </a:extLst>
          </p:cNvPr>
          <p:cNvGrpSpPr>
            <a:grpSpLocks noChangeAspect="1"/>
          </p:cNvGrpSpPr>
          <p:nvPr/>
        </p:nvGrpSpPr>
        <p:grpSpPr>
          <a:xfrm>
            <a:off x="106837" y="1332000"/>
            <a:ext cx="8930326" cy="5402280"/>
            <a:chOff x="144000" y="911411"/>
            <a:chExt cx="8621547" cy="5215489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44643C40-5947-77F6-1D82-A3E3C91D6F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1037" t="16801" r="31698" b="3963"/>
            <a:stretch/>
          </p:blipFill>
          <p:spPr>
            <a:xfrm>
              <a:off x="144000" y="911411"/>
              <a:ext cx="4209691" cy="5035177"/>
            </a:xfrm>
            <a:prstGeom prst="rect">
              <a:avLst/>
            </a:prstGeom>
          </p:spPr>
        </p:pic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E6A177C2-1203-6D58-D7AC-25235F7AC1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3097" t="16143" r="34057" b="11174"/>
            <a:stretch/>
          </p:blipFill>
          <p:spPr>
            <a:xfrm>
              <a:off x="4334400" y="932400"/>
              <a:ext cx="4431147" cy="5194500"/>
            </a:xfrm>
            <a:prstGeom prst="rect">
              <a:avLst/>
            </a:prstGeom>
          </p:spPr>
        </p:pic>
      </p:grpSp>
      <p:sp>
        <p:nvSpPr>
          <p:cNvPr id="7" name="Tekstvak 6">
            <a:extLst>
              <a:ext uri="{FF2B5EF4-FFF2-40B4-BE49-F238E27FC236}">
                <a16:creationId xmlns:a16="http://schemas.microsoft.com/office/drawing/2014/main" id="{7688711D-C6B8-2998-D4C1-2F4DAC79563E}"/>
              </a:ext>
            </a:extLst>
          </p:cNvPr>
          <p:cNvSpPr txBox="1"/>
          <p:nvPr/>
        </p:nvSpPr>
        <p:spPr>
          <a:xfrm>
            <a:off x="560717" y="439947"/>
            <a:ext cx="1630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Gevelbekleding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ADB751D8-4B11-42F2-A303-A8D936A9E79C}"/>
              </a:ext>
            </a:extLst>
          </p:cNvPr>
          <p:cNvSpPr txBox="1"/>
          <p:nvPr/>
        </p:nvSpPr>
        <p:spPr>
          <a:xfrm>
            <a:off x="2441276" y="439947"/>
            <a:ext cx="3062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Composiet van houtvezels en de kunststof polypropyleen 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94177877-3333-7655-6782-F780137976C2}"/>
              </a:ext>
            </a:extLst>
          </p:cNvPr>
          <p:cNvSpPr/>
          <p:nvPr/>
        </p:nvSpPr>
        <p:spPr>
          <a:xfrm>
            <a:off x="4356340" y="2579298"/>
            <a:ext cx="1759788" cy="19754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0ED4CA43-73F5-52A3-3686-50AD1EBB44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925" t="10901" r="51025" b="57463"/>
          <a:stretch/>
        </p:blipFill>
        <p:spPr>
          <a:xfrm>
            <a:off x="4664629" y="2691489"/>
            <a:ext cx="1263185" cy="1797807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86B1E37-5CCC-6E6D-252F-28D70B44C33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848" t="64966" r="37034" b="22563"/>
          <a:stretch/>
        </p:blipFill>
        <p:spPr>
          <a:xfrm>
            <a:off x="2587128" y="3325713"/>
            <a:ext cx="1769211" cy="1163583"/>
          </a:xfrm>
          <a:prstGeom prst="rect">
            <a:avLst/>
          </a:prstGeom>
        </p:spPr>
      </p:pic>
      <p:sp>
        <p:nvSpPr>
          <p:cNvPr id="12" name="Rechthoek 11">
            <a:extLst>
              <a:ext uri="{FF2B5EF4-FFF2-40B4-BE49-F238E27FC236}">
                <a16:creationId xmlns:a16="http://schemas.microsoft.com/office/drawing/2014/main" id="{98EC5DEB-168E-32BC-0805-38B72F5DCD50}"/>
              </a:ext>
            </a:extLst>
          </p:cNvPr>
          <p:cNvSpPr/>
          <p:nvPr/>
        </p:nvSpPr>
        <p:spPr>
          <a:xfrm>
            <a:off x="6018789" y="4140678"/>
            <a:ext cx="666683" cy="832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60801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115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13614" y="147080"/>
            <a:ext cx="9789719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Keramische materialen:</a:t>
            </a:r>
          </a:p>
          <a:p>
            <a:endParaRPr lang="nl-NL" sz="800" b="1" dirty="0"/>
          </a:p>
          <a:p>
            <a:r>
              <a:rPr lang="nl-NL" sz="3100" dirty="0"/>
              <a:t>Keihard, niet vervormbaar, bros.</a:t>
            </a:r>
          </a:p>
          <a:p>
            <a:r>
              <a:rPr lang="nl-NL" sz="3100" dirty="0">
                <a:solidFill>
                  <a:srgbClr val="FF0000"/>
                </a:solidFill>
              </a:rPr>
              <a:t>Niet brandbaar.</a:t>
            </a:r>
          </a:p>
          <a:p>
            <a:endParaRPr lang="nl-NL" sz="800" dirty="0">
              <a:solidFill>
                <a:srgbClr val="FF0000"/>
              </a:solidFill>
            </a:endParaRPr>
          </a:p>
          <a:p>
            <a:endParaRPr lang="nl-NL" sz="3100" dirty="0"/>
          </a:p>
        </p:txBody>
      </p:sp>
      <p:sp>
        <p:nvSpPr>
          <p:cNvPr id="5" name="AutoShape 2" descr="Afbeeldingsresultaat voor aardewerk kopje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4" descr="Afbeeldingsresultaat voor aardewerk kopje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014" y="4133850"/>
            <a:ext cx="2428875" cy="272415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/>
          <a:srcRect l="13139" t="25331" r="16056" b="32987"/>
          <a:stretch/>
        </p:blipFill>
        <p:spPr>
          <a:xfrm>
            <a:off x="148979" y="5537200"/>
            <a:ext cx="2243667" cy="132080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99982" y="1529464"/>
            <a:ext cx="1929468" cy="1421969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37025217-D907-4D14-89AC-1A9C32AE76D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257" y="3093236"/>
            <a:ext cx="3764764" cy="376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64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5DC17C60-10AA-4EAB-ADAA-D5909388B7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257" y="3093236"/>
            <a:ext cx="3764764" cy="3764764"/>
          </a:xfrm>
          <a:prstGeom prst="rect">
            <a:avLst/>
          </a:prstGeom>
        </p:spPr>
      </p:pic>
      <p:sp>
        <p:nvSpPr>
          <p:cNvPr id="5" name="AutoShape 2" descr="Afbeeldingsresultaat voor aardewerk kopje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4" descr="Afbeeldingsresultaat voor aardewerk kopje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7" b="15467"/>
          <a:stretch/>
        </p:blipFill>
        <p:spPr>
          <a:xfrm>
            <a:off x="5236497" y="3093236"/>
            <a:ext cx="3764764" cy="3800023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014" y="4133850"/>
            <a:ext cx="2428875" cy="272415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5"/>
          <a:srcRect l="13139" t="25331" r="16056" b="32987"/>
          <a:stretch/>
        </p:blipFill>
        <p:spPr>
          <a:xfrm>
            <a:off x="148979" y="5537200"/>
            <a:ext cx="2243667" cy="13208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E5A4366E-DA05-40A2-96F6-2D06045EB8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99982" y="1529464"/>
            <a:ext cx="1929468" cy="1421969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20BD86C0-EBD6-4ED7-83F0-C36B64553462}"/>
              </a:ext>
            </a:extLst>
          </p:cNvPr>
          <p:cNvSpPr txBox="1"/>
          <p:nvPr/>
        </p:nvSpPr>
        <p:spPr>
          <a:xfrm>
            <a:off x="113614" y="147080"/>
            <a:ext cx="9789719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Keramische materialen:</a:t>
            </a:r>
          </a:p>
          <a:p>
            <a:endParaRPr lang="nl-NL" sz="800" b="1" dirty="0"/>
          </a:p>
          <a:p>
            <a:r>
              <a:rPr lang="nl-NL" sz="3100" dirty="0"/>
              <a:t>Keihard, niet vervormbaar, bros.</a:t>
            </a:r>
          </a:p>
          <a:p>
            <a:r>
              <a:rPr lang="nl-NL" sz="3100" dirty="0"/>
              <a:t>Niet brandbaar.</a:t>
            </a:r>
          </a:p>
          <a:p>
            <a:endParaRPr lang="nl-NL" sz="800" dirty="0">
              <a:solidFill>
                <a:srgbClr val="FF0000"/>
              </a:solidFill>
            </a:endParaRPr>
          </a:p>
          <a:p>
            <a:r>
              <a:rPr lang="nl-NL" sz="3100" dirty="0">
                <a:solidFill>
                  <a:srgbClr val="FF0000"/>
                </a:solidFill>
              </a:rPr>
              <a:t>Aardewerk, practicumtafels, diamant.</a:t>
            </a:r>
          </a:p>
        </p:txBody>
      </p:sp>
    </p:spTree>
    <p:extLst>
      <p:ext uri="{BB962C8B-B14F-4D97-AF65-F5344CB8AC3E}">
        <p14:creationId xmlns:p14="http://schemas.microsoft.com/office/powerpoint/2010/main" val="166022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377687" y="2769705"/>
            <a:ext cx="873318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3200" dirty="0">
              <a:solidFill>
                <a:srgbClr val="FF0000"/>
              </a:solidFill>
            </a:endParaRPr>
          </a:p>
          <a:p>
            <a:r>
              <a:rPr lang="nl-NL" sz="3200" dirty="0">
                <a:solidFill>
                  <a:srgbClr val="FF0000"/>
                </a:solidFill>
              </a:rPr>
              <a:t>   </a:t>
            </a:r>
          </a:p>
          <a:p>
            <a:endParaRPr lang="nl-NL" sz="3200" dirty="0">
              <a:solidFill>
                <a:srgbClr val="FF0000"/>
              </a:solidFill>
            </a:endParaRPr>
          </a:p>
          <a:p>
            <a:endParaRPr lang="nl-NL" sz="3200" dirty="0">
              <a:solidFill>
                <a:srgbClr val="FF0000"/>
              </a:solidFill>
            </a:endParaRPr>
          </a:p>
          <a:p>
            <a:endParaRPr lang="nl-NL" sz="3800" dirty="0">
              <a:solidFill>
                <a:srgbClr val="FF000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58" y="3912011"/>
            <a:ext cx="2782956" cy="2365513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377687" y="170458"/>
            <a:ext cx="85940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</a:rPr>
              <a:t>Diamant</a:t>
            </a:r>
          </a:p>
          <a:p>
            <a:r>
              <a:rPr lang="nl-NL" sz="3200" dirty="0">
                <a:solidFill>
                  <a:srgbClr val="FF0000"/>
                </a:solidFill>
              </a:rPr>
              <a:t>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89889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22_14[1]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9"/>
          <a:stretch/>
        </p:blipFill>
        <p:spPr bwMode="auto">
          <a:xfrm>
            <a:off x="3643901" y="1740118"/>
            <a:ext cx="5122412" cy="466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58" y="3912011"/>
            <a:ext cx="2782956" cy="2365513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377687" y="170458"/>
            <a:ext cx="85940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Diamant      </a:t>
            </a:r>
            <a:r>
              <a:rPr lang="nl-NL" sz="3200" dirty="0">
                <a:solidFill>
                  <a:srgbClr val="FF0000"/>
                </a:solidFill>
              </a:rPr>
              <a:t>C </a:t>
            </a:r>
            <a:r>
              <a:rPr lang="nl-NL" sz="2400" dirty="0">
                <a:solidFill>
                  <a:srgbClr val="FF0000"/>
                </a:solidFill>
              </a:rPr>
              <a:t>(s)  </a:t>
            </a:r>
          </a:p>
          <a:p>
            <a:r>
              <a:rPr lang="nl-NL" sz="3200" dirty="0">
                <a:solidFill>
                  <a:srgbClr val="FF0000"/>
                </a:solidFill>
              </a:rPr>
              <a:t>                                                                 atoomrooster</a:t>
            </a:r>
          </a:p>
        </p:txBody>
      </p:sp>
    </p:spTree>
    <p:extLst>
      <p:ext uri="{BB962C8B-B14F-4D97-AF65-F5344CB8AC3E}">
        <p14:creationId xmlns:p14="http://schemas.microsoft.com/office/powerpoint/2010/main" val="396595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2676</TotalTime>
  <Words>613</Words>
  <Application>Microsoft Office PowerPoint</Application>
  <PresentationFormat>Diavoorstelling (4:3)</PresentationFormat>
  <Paragraphs>209</Paragraphs>
  <Slides>55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55</vt:i4>
      </vt:variant>
    </vt:vector>
  </HeadingPairs>
  <TitlesOfParts>
    <vt:vector size="61" baseType="lpstr">
      <vt:lpstr>Arial</vt:lpstr>
      <vt:lpstr>Calibri</vt:lpstr>
      <vt:lpstr>Calibri Light</vt:lpstr>
      <vt:lpstr>Cambria Math</vt:lpstr>
      <vt:lpstr>Kantoorthema</vt:lpstr>
      <vt:lpstr>1_Kantoorthema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Het Bonifatius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Paul Boddeke</dc:creator>
  <cp:lastModifiedBy>Paul Boddeke</cp:lastModifiedBy>
  <cp:revision>107</cp:revision>
  <dcterms:created xsi:type="dcterms:W3CDTF">2016-01-22T11:59:04Z</dcterms:created>
  <dcterms:modified xsi:type="dcterms:W3CDTF">2023-05-01T14:09:22Z</dcterms:modified>
</cp:coreProperties>
</file>